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9" r:id="rId5"/>
    <p:sldId id="257" r:id="rId6"/>
    <p:sldId id="260" r:id="rId7"/>
    <p:sldId id="269" r:id="rId8"/>
    <p:sldId id="273" r:id="rId9"/>
    <p:sldId id="278" r:id="rId10"/>
    <p:sldId id="279" r:id="rId11"/>
    <p:sldId id="272" r:id="rId12"/>
    <p:sldId id="271" r:id="rId13"/>
    <p:sldId id="258" r:id="rId14"/>
    <p:sldId id="284" r:id="rId15"/>
    <p:sldId id="282" r:id="rId16"/>
    <p:sldId id="285" r:id="rId17"/>
    <p:sldId id="283" r:id="rId18"/>
    <p:sldId id="286" r:id="rId19"/>
    <p:sldId id="280"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100" d="100"/>
          <a:sy n="100" d="100"/>
        </p:scale>
        <p:origin x="32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6/3/2024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6/3/2024</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6/3/2024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6/3/2024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6/3/2024</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6/3/2024</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6/3/2024</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6/3/2024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6/3/2024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6/3/2024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6/3/2024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6/3/2024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kaggle.com/datasets/adityajn105/flickr8k"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4.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r>
              <a:rPr lang="en-US" sz="2000" kern="100" dirty="0" err="1"/>
              <a:t>Dữ</a:t>
            </a:r>
            <a:r>
              <a:rPr lang="en-US" sz="2000" kern="100" dirty="0"/>
              <a:t> </a:t>
            </a:r>
            <a:r>
              <a:rPr lang="en-US" sz="2000" kern="100" dirty="0" err="1"/>
              <a:t>liệu</a:t>
            </a:r>
            <a:r>
              <a:rPr lang="en-US" sz="2000" kern="100" dirty="0"/>
              <a:t> </a:t>
            </a:r>
            <a:r>
              <a:rPr lang="en-US" sz="2000" kern="100" dirty="0" err="1"/>
              <a:t>được</a:t>
            </a:r>
            <a:r>
              <a:rPr lang="en-US" sz="2000" kern="100" dirty="0"/>
              <a:t> </a:t>
            </a:r>
            <a:r>
              <a:rPr lang="en-US" sz="2000" kern="100" dirty="0" err="1"/>
              <a:t>nhóm</a:t>
            </a:r>
            <a:r>
              <a:rPr lang="en-US" sz="2000" kern="100" dirty="0"/>
              <a:t> </a:t>
            </a:r>
            <a:r>
              <a:rPr lang="en-US" sz="2000" kern="100" dirty="0" err="1"/>
              <a:t>sử</a:t>
            </a:r>
            <a:r>
              <a:rPr lang="en-US" sz="2000" kern="100" dirty="0"/>
              <a:t> </a:t>
            </a:r>
            <a:r>
              <a:rPr lang="en-US" sz="2000" kern="100" dirty="0" err="1"/>
              <a:t>dụng</a:t>
            </a:r>
            <a:r>
              <a:rPr lang="en-US" sz="2000" kern="100" dirty="0"/>
              <a:t> </a:t>
            </a:r>
            <a:r>
              <a:rPr lang="en-US" sz="2000" kern="100" dirty="0" err="1"/>
              <a:t>là</a:t>
            </a:r>
            <a:r>
              <a:rPr lang="en-US" sz="2000" kern="100" dirty="0"/>
              <a:t> </a:t>
            </a:r>
            <a:r>
              <a:rPr lang="en-US" sz="2000" kern="100" dirty="0">
                <a:hlinkClick r:id="rId2"/>
              </a:rPr>
              <a:t>Flickr 8k Dataset (Kaggle.com)</a:t>
            </a:r>
            <a:r>
              <a:rPr lang="en-US" sz="2000" kern="100" dirty="0"/>
              <a:t>, </a:t>
            </a:r>
            <a:r>
              <a:rPr lang="en-US" sz="2000" kern="100" dirty="0" err="1"/>
              <a:t>gồm</a:t>
            </a:r>
            <a:r>
              <a:rPr lang="en-US" sz="2000" kern="100" dirty="0"/>
              <a:t> 8091 </a:t>
            </a:r>
            <a:r>
              <a:rPr lang="en-US" sz="2000" kern="100" dirty="0" err="1"/>
              <a:t>ảnh</a:t>
            </a:r>
            <a:r>
              <a:rPr lang="en-US" sz="2000" kern="100" dirty="0"/>
              <a:t> </a:t>
            </a:r>
            <a:r>
              <a:rPr lang="en-US" sz="2000" kern="100" dirty="0" err="1"/>
              <a:t>màu</a:t>
            </a:r>
            <a:r>
              <a:rPr lang="en-US" sz="2000" kern="100" dirty="0"/>
              <a:t> </a:t>
            </a:r>
            <a:r>
              <a:rPr lang="en-US" sz="2000" kern="100" dirty="0" err="1"/>
              <a:t>về</a:t>
            </a:r>
            <a:r>
              <a:rPr lang="en-US" sz="2000" kern="100" dirty="0"/>
              <a:t> </a:t>
            </a:r>
            <a:r>
              <a:rPr lang="en-US" sz="2000" kern="100" dirty="0" err="1"/>
              <a:t>đời</a:t>
            </a:r>
            <a:r>
              <a:rPr lang="en-US" sz="2000" kern="100" dirty="0"/>
              <a:t> </a:t>
            </a:r>
            <a:r>
              <a:rPr lang="en-US" sz="2000" kern="100" dirty="0" err="1"/>
              <a:t>sống</a:t>
            </a:r>
            <a:r>
              <a:rPr lang="en-US" sz="2000" kern="100" dirty="0"/>
              <a:t> </a:t>
            </a:r>
            <a:r>
              <a:rPr lang="en-US" sz="2000" kern="100" dirty="0" err="1"/>
              <a:t>cũng</a:t>
            </a:r>
            <a:r>
              <a:rPr lang="en-US" sz="2000" kern="100" dirty="0"/>
              <a:t> </a:t>
            </a:r>
            <a:r>
              <a:rPr lang="en-US" sz="2000" kern="100" dirty="0" err="1"/>
              <a:t>như</a:t>
            </a:r>
            <a:r>
              <a:rPr lang="en-US" sz="2000" kern="100" dirty="0"/>
              <a:t> </a:t>
            </a:r>
            <a:r>
              <a:rPr lang="en-US" sz="2000" kern="100" dirty="0" err="1"/>
              <a:t>miêu</a:t>
            </a:r>
            <a:r>
              <a:rPr lang="en-US" sz="2000" kern="100" dirty="0"/>
              <a:t> </a:t>
            </a:r>
            <a:r>
              <a:rPr lang="en-US" sz="2000" kern="100" dirty="0" err="1"/>
              <a:t>tả</a:t>
            </a:r>
            <a:r>
              <a:rPr lang="en-US" sz="2000" kern="100" dirty="0"/>
              <a:t> </a:t>
            </a:r>
            <a:r>
              <a:rPr lang="en-US" sz="2000" kern="100" dirty="0" err="1"/>
              <a:t>cho</a:t>
            </a:r>
            <a:r>
              <a:rPr lang="en-US" sz="2000" kern="100" dirty="0"/>
              <a:t> </a:t>
            </a:r>
            <a:r>
              <a:rPr lang="en-US" sz="2000" kern="100" dirty="0" err="1"/>
              <a:t>từng</a:t>
            </a:r>
            <a:r>
              <a:rPr lang="en-US" sz="2000" kern="100" dirty="0"/>
              <a:t> </a:t>
            </a:r>
            <a:r>
              <a:rPr lang="en-US" sz="2000" kern="100" dirty="0" err="1"/>
              <a:t>bức</a:t>
            </a:r>
            <a:r>
              <a:rPr lang="en-US" sz="2000" kern="100" dirty="0"/>
              <a:t> </a:t>
            </a:r>
            <a:r>
              <a:rPr lang="en-US" sz="2000" kern="100" dirty="0" err="1"/>
              <a:t>ảnh</a:t>
            </a:r>
            <a:r>
              <a:rPr lang="en-US" sz="2000" kern="100" dirty="0"/>
              <a:t>.</a:t>
            </a:r>
            <a:r>
              <a:rPr lang="en-US" sz="2400" kern="100" dirty="0"/>
              <a:t>	</a:t>
            </a:r>
            <a:endParaRPr lang="en-US" sz="2400" kern="100" dirty="0">
              <a:effectLst/>
            </a:endParaRPr>
          </a:p>
          <a:p>
            <a:endParaRPr lang="en-US" sz="24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 name="Picture 4" descr="GitHub - danieljl/keras-image-captioning: An implementation of image  captioning in Keras">
            <a:extLst>
              <a:ext uri="{FF2B5EF4-FFF2-40B4-BE49-F238E27FC236}">
                <a16:creationId xmlns:a16="http://schemas.microsoft.com/office/drawing/2014/main" id="{B43401C9-F551-2FC4-53C7-18AB90E7B6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9396" y="2133600"/>
            <a:ext cx="7977665" cy="3623294"/>
          </a:xfrm>
          <a:prstGeom prst="rect">
            <a:avLst/>
          </a:prstGeom>
          <a:noFill/>
          <a:ln>
            <a:noFill/>
          </a:ln>
        </p:spPr>
      </p:pic>
    </p:spTree>
    <p:extLst>
      <p:ext uri="{BB962C8B-B14F-4D97-AF65-F5344CB8AC3E}">
        <p14:creationId xmlns:p14="http://schemas.microsoft.com/office/powerpoint/2010/main" val="350595278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4.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512183" y="5226684"/>
            <a:ext cx="11387528" cy="1081934"/>
          </a:xfrm>
        </p:spPr>
        <p:txBody>
          <a:bodyPr/>
          <a:lstStyle/>
          <a:p>
            <a:pPr algn="just"/>
            <a:r>
              <a:rPr lang="en-US" sz="2000" dirty="0"/>
              <a:t>Sau </a:t>
            </a:r>
            <a:r>
              <a:rPr lang="en-US" sz="2000" dirty="0" err="1"/>
              <a:t>đó</a:t>
            </a:r>
            <a:r>
              <a:rPr lang="en-US" sz="2000" dirty="0"/>
              <a:t> chia </a:t>
            </a:r>
            <a:r>
              <a:rPr lang="en-US" sz="2000" dirty="0" err="1"/>
              <a:t>tập</a:t>
            </a:r>
            <a:r>
              <a:rPr lang="en-US" sz="2000" dirty="0"/>
              <a:t> </a:t>
            </a:r>
            <a:r>
              <a:rPr lang="en-US" sz="2000" dirty="0" err="1"/>
              <a:t>dữ</a:t>
            </a:r>
            <a:r>
              <a:rPr lang="en-US" sz="2000" dirty="0"/>
              <a:t> </a:t>
            </a:r>
            <a:r>
              <a:rPr lang="en-US" sz="2000" dirty="0" err="1"/>
              <a:t>liệu</a:t>
            </a:r>
            <a:r>
              <a:rPr lang="en-US" sz="2000" dirty="0"/>
              <a:t> </a:t>
            </a:r>
            <a:r>
              <a:rPr lang="en-US" sz="2000" dirty="0" err="1"/>
              <a:t>một</a:t>
            </a:r>
            <a:r>
              <a:rPr lang="en-US" sz="2000" dirty="0"/>
              <a:t> </a:t>
            </a:r>
            <a:r>
              <a:rPr lang="en-US" sz="2000" dirty="0" err="1"/>
              <a:t>cách</a:t>
            </a:r>
            <a:r>
              <a:rPr lang="en-US" sz="2000" dirty="0"/>
              <a:t> </a:t>
            </a:r>
            <a:r>
              <a:rPr lang="en-US" sz="2000" dirty="0" err="1"/>
              <a:t>ngẫu</a:t>
            </a:r>
            <a:r>
              <a:rPr lang="en-US" sz="2000" dirty="0"/>
              <a:t> </a:t>
            </a:r>
            <a:r>
              <a:rPr lang="en-US" sz="2000" dirty="0" err="1"/>
              <a:t>nhiên</a:t>
            </a:r>
            <a:r>
              <a:rPr lang="en-US" sz="2000" dirty="0"/>
              <a:t>, </a:t>
            </a:r>
            <a:r>
              <a:rPr lang="en-US" sz="2000" dirty="0" err="1"/>
              <a:t>lấy</a:t>
            </a:r>
            <a:r>
              <a:rPr lang="en-US" sz="2000" dirty="0"/>
              <a:t> 85% </a:t>
            </a:r>
            <a:r>
              <a:rPr lang="en-US" sz="2000" dirty="0" err="1"/>
              <a:t>cho</a:t>
            </a:r>
            <a:r>
              <a:rPr lang="en-US" sz="2000" dirty="0"/>
              <a:t> </a:t>
            </a:r>
            <a:r>
              <a:rPr lang="en-US" sz="2000" dirty="0" err="1"/>
              <a:t>huấn</a:t>
            </a:r>
            <a:r>
              <a:rPr lang="en-US" sz="2000" dirty="0"/>
              <a:t> </a:t>
            </a:r>
            <a:r>
              <a:rPr lang="en-US" sz="2000" dirty="0" err="1"/>
              <a:t>luyện</a:t>
            </a:r>
            <a:r>
              <a:rPr lang="en-US" sz="2000" dirty="0"/>
              <a:t> </a:t>
            </a:r>
            <a:r>
              <a:rPr lang="en-US" sz="2000" dirty="0" err="1"/>
              <a:t>và</a:t>
            </a:r>
            <a:r>
              <a:rPr lang="en-US" sz="2000" dirty="0"/>
              <a:t> 15% </a:t>
            </a:r>
            <a:r>
              <a:rPr lang="en-US" sz="2000" dirty="0" err="1"/>
              <a:t>cho</a:t>
            </a:r>
            <a:r>
              <a:rPr lang="en-US" sz="2000" dirty="0"/>
              <a:t> </a:t>
            </a:r>
            <a:r>
              <a:rPr lang="en-US" sz="2000" dirty="0" err="1"/>
              <a:t>đánh</a:t>
            </a:r>
            <a:r>
              <a:rPr lang="en-US" sz="2000" dirty="0"/>
              <a:t> </a:t>
            </a:r>
            <a:r>
              <a:rPr lang="en-US" sz="2000" dirty="0" err="1"/>
              <a:t>giá</a:t>
            </a:r>
            <a:r>
              <a:rPr lang="en-US" sz="2000" dirty="0"/>
              <a:t> </a:t>
            </a:r>
            <a:r>
              <a:rPr lang="en-US" sz="2000" dirty="0" err="1"/>
              <a:t>mô</a:t>
            </a:r>
            <a:r>
              <a:rPr lang="en-US" sz="2000" dirty="0"/>
              <a:t> </a:t>
            </a:r>
            <a:r>
              <a:rPr lang="en-US" sz="2000" dirty="0" err="1"/>
              <a:t>hình</a:t>
            </a:r>
            <a:r>
              <a:rPr lang="en-US" sz="2000" dirty="0"/>
              <a:t>. </a:t>
            </a:r>
            <a:r>
              <a:rPr lang="en-US" sz="2000" dirty="0" err="1"/>
              <a:t>Đồng</a:t>
            </a:r>
            <a:r>
              <a:rPr lang="en-US" sz="2000" dirty="0"/>
              <a:t> </a:t>
            </a:r>
            <a:r>
              <a:rPr lang="en-US" sz="2000" dirty="0" err="1"/>
              <a:t>thời</a:t>
            </a:r>
            <a:r>
              <a:rPr lang="en-US" sz="2000" dirty="0"/>
              <a:t>, </a:t>
            </a:r>
            <a:r>
              <a:rPr lang="en-US" sz="2000" dirty="0" err="1"/>
              <a:t>tạo</a:t>
            </a:r>
            <a:r>
              <a:rPr lang="en-US" sz="2000" dirty="0"/>
              <a:t> </a:t>
            </a:r>
            <a:r>
              <a:rPr lang="en-US" sz="2000" dirty="0" err="1"/>
              <a:t>các</a:t>
            </a:r>
            <a:r>
              <a:rPr lang="en-US" sz="2000" dirty="0"/>
              <a:t> mini-batch </a:t>
            </a:r>
            <a:r>
              <a:rPr lang="en-US" sz="2000" dirty="0" err="1"/>
              <a:t>để</a:t>
            </a:r>
            <a:r>
              <a:rPr lang="en-US" sz="2000" dirty="0"/>
              <a:t> </a:t>
            </a:r>
            <a:r>
              <a:rPr lang="en-US" sz="2000" dirty="0" err="1"/>
              <a:t>chuẩn</a:t>
            </a:r>
            <a:r>
              <a:rPr lang="en-US" sz="2000" dirty="0"/>
              <a:t> </a:t>
            </a:r>
            <a:r>
              <a:rPr lang="en-US" sz="2000" dirty="0" err="1"/>
              <a:t>bị</a:t>
            </a:r>
            <a:r>
              <a:rPr lang="en-US" sz="2000" dirty="0"/>
              <a:t> </a:t>
            </a:r>
            <a:r>
              <a:rPr lang="en-US" sz="2000" dirty="0" err="1"/>
              <a:t>cho</a:t>
            </a:r>
            <a:r>
              <a:rPr lang="en-US" sz="2000" dirty="0"/>
              <a:t> input </a:t>
            </a:r>
            <a:r>
              <a:rPr lang="en-US" sz="2000" dirty="0" err="1"/>
              <a:t>của</a:t>
            </a:r>
            <a:r>
              <a:rPr lang="en-US" sz="2000" dirty="0"/>
              <a:t> </a:t>
            </a:r>
            <a:r>
              <a:rPr lang="en-US" sz="2000" dirty="0" err="1"/>
              <a:t>mô</a:t>
            </a:r>
            <a:r>
              <a:rPr lang="en-US" sz="2000" dirty="0"/>
              <a:t> </a:t>
            </a:r>
            <a:r>
              <a:rPr lang="en-US" sz="2000" dirty="0" err="1"/>
              <a:t>hình</a:t>
            </a:r>
            <a:r>
              <a:rPr lang="en-US" sz="2000" dirty="0"/>
              <a:t>.</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4" name="Title 1">
            <a:extLst>
              <a:ext uri="{FF2B5EF4-FFF2-40B4-BE49-F238E27FC236}">
                <a16:creationId xmlns:a16="http://schemas.microsoft.com/office/drawing/2014/main" id="{1BA6572A-71F3-F485-0745-EA11F1824B59}"/>
              </a:ext>
            </a:extLst>
          </p:cNvPr>
          <p:cNvSpPr txBox="1">
            <a:spLocks/>
          </p:cNvSpPr>
          <p:nvPr/>
        </p:nvSpPr>
        <p:spPr>
          <a:xfrm>
            <a:off x="385183" y="90921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dirty="0" err="1">
                <a:solidFill>
                  <a:schemeClr val="tx1"/>
                </a:solidFill>
              </a:rPr>
              <a:t>Xử</a:t>
            </a:r>
            <a:r>
              <a:rPr lang="en-US" sz="2400" dirty="0">
                <a:solidFill>
                  <a:schemeClr val="tx1"/>
                </a:solidFill>
              </a:rPr>
              <a:t> </a:t>
            </a:r>
            <a:r>
              <a:rPr lang="en-US" sz="2400" dirty="0" err="1">
                <a:solidFill>
                  <a:schemeClr val="tx1"/>
                </a:solidFill>
              </a:rPr>
              <a:t>lý</a:t>
            </a:r>
            <a:r>
              <a:rPr lang="en-US" sz="2400" dirty="0">
                <a:solidFill>
                  <a:schemeClr val="tx1"/>
                </a:solidFill>
              </a:rPr>
              <a:t> </a:t>
            </a:r>
            <a:r>
              <a:rPr lang="en-US" sz="2400" dirty="0" err="1">
                <a:solidFill>
                  <a:schemeClr val="tx1"/>
                </a:solidFill>
              </a:rPr>
              <a:t>dữ</a:t>
            </a:r>
            <a:r>
              <a:rPr lang="en-US" sz="2400" dirty="0">
                <a:solidFill>
                  <a:schemeClr val="tx1"/>
                </a:solidFill>
              </a:rPr>
              <a:t> </a:t>
            </a:r>
            <a:r>
              <a:rPr lang="en-US" sz="2400" dirty="0" err="1">
                <a:solidFill>
                  <a:schemeClr val="tx1"/>
                </a:solidFill>
              </a:rPr>
              <a:t>liệu</a:t>
            </a:r>
            <a:endParaRPr lang="en-US" sz="2400" dirty="0">
              <a:solidFill>
                <a:schemeClr val="tx1"/>
              </a:solidFill>
            </a:endParaRPr>
          </a:p>
        </p:txBody>
      </p:sp>
      <p:pic>
        <p:nvPicPr>
          <p:cNvPr id="3074" name="Picture 2">
            <a:extLst>
              <a:ext uri="{FF2B5EF4-FFF2-40B4-BE49-F238E27FC236}">
                <a16:creationId xmlns:a16="http://schemas.microsoft.com/office/drawing/2014/main" id="{0EB8FEEA-154F-C393-2DBC-D7D7FC61D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023" y="2666969"/>
            <a:ext cx="6431978" cy="230395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2555245C-0F02-3BDF-ED0D-C2D8C585DC79}"/>
              </a:ext>
            </a:extLst>
          </p:cNvPr>
          <p:cNvSpPr txBox="1">
            <a:spLocks/>
          </p:cNvSpPr>
          <p:nvPr/>
        </p:nvSpPr>
        <p:spPr>
          <a:xfrm>
            <a:off x="512183" y="1369905"/>
            <a:ext cx="11514528"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Các</a:t>
            </a:r>
            <a:r>
              <a:rPr lang="en-US" sz="2000" dirty="0"/>
              <a:t> </a:t>
            </a:r>
            <a:r>
              <a:rPr lang="en-US" sz="2000" dirty="0" err="1"/>
              <a:t>ảnh</a:t>
            </a:r>
            <a:r>
              <a:rPr lang="en-US" sz="2000" dirty="0"/>
              <a:t> </a:t>
            </a:r>
            <a:r>
              <a:rPr lang="en-US" sz="2000" dirty="0" err="1"/>
              <a:t>được</a:t>
            </a:r>
            <a:r>
              <a:rPr lang="en-US" sz="2000" dirty="0"/>
              <a:t> </a:t>
            </a:r>
            <a:r>
              <a:rPr lang="en-US" sz="2000" dirty="0" err="1"/>
              <a:t>đưa</a:t>
            </a:r>
            <a:r>
              <a:rPr lang="en-US" sz="2000" dirty="0"/>
              <a:t> </a:t>
            </a:r>
            <a:r>
              <a:rPr lang="en-US" sz="2000" dirty="0" err="1"/>
              <a:t>về</a:t>
            </a:r>
            <a:r>
              <a:rPr lang="en-US" sz="2000" dirty="0"/>
              <a:t> </a:t>
            </a:r>
            <a:r>
              <a:rPr lang="en-US" sz="2000" dirty="0" err="1"/>
              <a:t>kích</a:t>
            </a:r>
            <a:r>
              <a:rPr lang="en-US" sz="2000" dirty="0"/>
              <a:t> </a:t>
            </a:r>
            <a:r>
              <a:rPr lang="en-US" sz="2000" dirty="0" err="1"/>
              <a:t>thước</a:t>
            </a:r>
            <a:r>
              <a:rPr lang="en-US" sz="2000" dirty="0"/>
              <a:t> 224x224 pixels </a:t>
            </a:r>
            <a:r>
              <a:rPr lang="en-US" sz="2000" dirty="0" err="1"/>
              <a:t>và</a:t>
            </a:r>
            <a:r>
              <a:rPr lang="en-US" sz="2000" dirty="0"/>
              <a:t> </a:t>
            </a:r>
            <a:r>
              <a:rPr lang="en-US" sz="2000" dirty="0" err="1"/>
              <a:t>được</a:t>
            </a:r>
            <a:r>
              <a:rPr lang="en-US" sz="2000" dirty="0"/>
              <a:t> </a:t>
            </a:r>
            <a:r>
              <a:rPr lang="en-US" sz="2000" dirty="0" err="1"/>
              <a:t>chuẩn</a:t>
            </a:r>
            <a:r>
              <a:rPr lang="en-US" sz="2000" dirty="0"/>
              <a:t> </a:t>
            </a:r>
            <a:r>
              <a:rPr lang="en-US" sz="2000" dirty="0" err="1"/>
              <a:t>hóa</a:t>
            </a:r>
            <a:r>
              <a:rPr lang="en-US" sz="2000" dirty="0"/>
              <a:t> </a:t>
            </a:r>
            <a:r>
              <a:rPr lang="en-US" sz="2000" dirty="0" err="1"/>
              <a:t>về</a:t>
            </a:r>
            <a:r>
              <a:rPr lang="en-US" sz="2000" dirty="0"/>
              <a:t> </a:t>
            </a:r>
            <a:r>
              <a:rPr lang="en-US" sz="2000" dirty="0" err="1"/>
              <a:t>dạng</a:t>
            </a:r>
            <a:r>
              <a:rPr lang="en-US" sz="2000" dirty="0"/>
              <a:t> (0, 1).</a:t>
            </a:r>
          </a:p>
          <a:p>
            <a:r>
              <a:rPr lang="en-US" sz="2000" dirty="0" err="1"/>
              <a:t>Tiêu</a:t>
            </a:r>
            <a:r>
              <a:rPr lang="en-US" sz="2000" dirty="0"/>
              <a:t> </a:t>
            </a:r>
            <a:r>
              <a:rPr lang="en-US" sz="2000" dirty="0" err="1"/>
              <a:t>đề</a:t>
            </a:r>
            <a:r>
              <a:rPr lang="en-US" sz="2000" dirty="0"/>
              <a:t> </a:t>
            </a:r>
            <a:r>
              <a:rPr lang="en-US" sz="2000" dirty="0" err="1"/>
              <a:t>ảnh</a:t>
            </a:r>
            <a:r>
              <a:rPr lang="en-US" sz="2000" dirty="0"/>
              <a:t> </a:t>
            </a:r>
            <a:r>
              <a:rPr lang="en-US" sz="2000" dirty="0" err="1"/>
              <a:t>được</a:t>
            </a:r>
            <a:r>
              <a:rPr lang="en-US" sz="2000" dirty="0"/>
              <a:t> </a:t>
            </a:r>
            <a:r>
              <a:rPr lang="en-US" sz="2000" dirty="0" err="1"/>
              <a:t>làm</a:t>
            </a:r>
            <a:r>
              <a:rPr lang="en-US" sz="2000" dirty="0"/>
              <a:t> </a:t>
            </a:r>
            <a:r>
              <a:rPr lang="en-US" sz="2000" dirty="0" err="1"/>
              <a:t>sạch</a:t>
            </a:r>
            <a:r>
              <a:rPr lang="en-US" sz="2000" dirty="0"/>
              <a:t> </a:t>
            </a:r>
            <a:r>
              <a:rPr lang="en-US" sz="2000" dirty="0" err="1"/>
              <a:t>và</a:t>
            </a:r>
            <a:r>
              <a:rPr lang="en-US" sz="2000" dirty="0"/>
              <a:t> </a:t>
            </a:r>
            <a:r>
              <a:rPr lang="en-US" sz="2000" dirty="0" err="1"/>
              <a:t>thêm</a:t>
            </a:r>
            <a:r>
              <a:rPr lang="en-US" sz="2000" dirty="0"/>
              <a:t> &lt;</a:t>
            </a:r>
            <a:r>
              <a:rPr lang="en-US" sz="2000" dirty="0" err="1"/>
              <a:t>startseq</a:t>
            </a:r>
            <a:r>
              <a:rPr lang="en-US" sz="2000" dirty="0"/>
              <a:t>&gt; </a:t>
            </a:r>
            <a:r>
              <a:rPr lang="en-US" sz="2000" dirty="0" err="1"/>
              <a:t>và</a:t>
            </a:r>
            <a:r>
              <a:rPr lang="en-US" sz="2000" dirty="0"/>
              <a:t> &lt;</a:t>
            </a:r>
            <a:r>
              <a:rPr lang="en-US" sz="2000" dirty="0" err="1"/>
              <a:t>endseq</a:t>
            </a:r>
            <a:r>
              <a:rPr lang="en-US" sz="2000" dirty="0"/>
              <a:t>&gt; </a:t>
            </a:r>
            <a:r>
              <a:rPr lang="en-US" sz="2000" dirty="0" err="1"/>
              <a:t>để</a:t>
            </a:r>
            <a:r>
              <a:rPr lang="en-US" sz="2000" dirty="0"/>
              <a:t> </a:t>
            </a:r>
            <a:r>
              <a:rPr lang="en-US" sz="2000" dirty="0" err="1"/>
              <a:t>đánh</a:t>
            </a:r>
            <a:r>
              <a:rPr lang="en-US" sz="2000" dirty="0"/>
              <a:t> </a:t>
            </a:r>
            <a:r>
              <a:rPr lang="en-US" sz="2000" dirty="0" err="1"/>
              <a:t>dấu</a:t>
            </a:r>
            <a:r>
              <a:rPr lang="en-US" sz="2000" dirty="0"/>
              <a:t> </a:t>
            </a:r>
            <a:r>
              <a:rPr lang="en-US" sz="2000" dirty="0" err="1"/>
              <a:t>điểm</a:t>
            </a:r>
            <a:r>
              <a:rPr lang="en-US" sz="2000" dirty="0"/>
              <a:t> </a:t>
            </a:r>
            <a:r>
              <a:rPr lang="en-US" sz="2000" dirty="0" err="1"/>
              <a:t>bắt</a:t>
            </a:r>
            <a:r>
              <a:rPr lang="en-US" sz="2000" dirty="0"/>
              <a:t> </a:t>
            </a:r>
            <a:r>
              <a:rPr lang="en-US" sz="2000" dirty="0" err="1"/>
              <a:t>đầu</a:t>
            </a:r>
            <a:r>
              <a:rPr lang="en-US" sz="2000" dirty="0"/>
              <a:t> </a:t>
            </a:r>
            <a:r>
              <a:rPr lang="en-US" sz="2000" dirty="0" err="1"/>
              <a:t>và</a:t>
            </a:r>
            <a:r>
              <a:rPr lang="en-US" sz="2000" dirty="0"/>
              <a:t> </a:t>
            </a:r>
            <a:r>
              <a:rPr lang="en-US" sz="2000" dirty="0" err="1"/>
              <a:t>kết</a:t>
            </a:r>
            <a:r>
              <a:rPr lang="en-US" sz="2000" dirty="0"/>
              <a:t> </a:t>
            </a:r>
            <a:r>
              <a:rPr lang="en-US" sz="2000" dirty="0" err="1"/>
              <a:t>thúc</a:t>
            </a:r>
            <a:r>
              <a:rPr lang="en-US" sz="2000" dirty="0"/>
              <a:t>. Sau </a:t>
            </a:r>
            <a:r>
              <a:rPr lang="en-US" sz="2000" dirty="0" err="1"/>
              <a:t>đó</a:t>
            </a:r>
            <a:r>
              <a:rPr lang="en-US" sz="2000" dirty="0"/>
              <a:t> </a:t>
            </a:r>
            <a:r>
              <a:rPr lang="en-US" sz="2000" dirty="0" err="1"/>
              <a:t>được</a:t>
            </a:r>
            <a:r>
              <a:rPr lang="en-US" sz="2000" dirty="0"/>
              <a:t> </a:t>
            </a:r>
            <a:r>
              <a:rPr lang="en-US" sz="2000" dirty="0" err="1"/>
              <a:t>biểu</a:t>
            </a:r>
            <a:r>
              <a:rPr lang="en-US" sz="2000" dirty="0"/>
              <a:t> </a:t>
            </a:r>
            <a:r>
              <a:rPr lang="en-US" sz="2000" dirty="0" err="1"/>
              <a:t>diễn</a:t>
            </a:r>
            <a:r>
              <a:rPr lang="en-US" sz="2000" dirty="0"/>
              <a:t> </a:t>
            </a:r>
            <a:r>
              <a:rPr lang="en-US" sz="2000" dirty="0" err="1"/>
              <a:t>thành</a:t>
            </a:r>
            <a:r>
              <a:rPr lang="en-US" sz="2000" dirty="0"/>
              <a:t> </a:t>
            </a:r>
            <a:r>
              <a:rPr lang="en-US" sz="2000" dirty="0" err="1"/>
              <a:t>các</a:t>
            </a:r>
            <a:r>
              <a:rPr lang="en-US" sz="2000" dirty="0"/>
              <a:t> token:</a:t>
            </a:r>
          </a:p>
        </p:txBody>
      </p:sp>
    </p:spTree>
    <p:extLst>
      <p:ext uri="{BB962C8B-B14F-4D97-AF65-F5344CB8AC3E}">
        <p14:creationId xmlns:p14="http://schemas.microsoft.com/office/powerpoint/2010/main" val="6122209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5. </a:t>
            </a:r>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a:lstStyle/>
          <a:p>
            <a:pPr marL="0" marR="0" algn="just">
              <a:lnSpc>
                <a:spcPct val="107000"/>
              </a:lnSpc>
              <a:spcBef>
                <a:spcPts val="0"/>
              </a:spcBef>
              <a:spcAft>
                <a:spcPts val="800"/>
              </a:spcAft>
            </a:pPr>
            <a:r>
              <a:rPr lang="en-US" sz="2000" kern="100" dirty="0" err="1">
                <a:effectLst/>
              </a:rPr>
              <a:t>Dựa</a:t>
            </a:r>
            <a:r>
              <a:rPr lang="en-US" sz="2000" kern="100" dirty="0">
                <a:effectLst/>
              </a:rPr>
              <a:t> </a:t>
            </a:r>
            <a:r>
              <a:rPr lang="en-US" sz="2000" kern="100" dirty="0" err="1">
                <a:effectLst/>
              </a:rPr>
              <a:t>trên</a:t>
            </a:r>
            <a:r>
              <a:rPr lang="en-US" sz="2000" kern="100" dirty="0">
                <a:effectLst/>
              </a:rPr>
              <a:t> ý </a:t>
            </a:r>
            <a:r>
              <a:rPr lang="en-US" sz="2000" kern="100" dirty="0" err="1">
                <a:effectLst/>
              </a:rPr>
              <a:t>tưởng</a:t>
            </a:r>
            <a:r>
              <a:rPr lang="en-US" sz="2000" kern="100" dirty="0">
                <a:effectLst/>
              </a:rPr>
              <a:t> </a:t>
            </a:r>
            <a:r>
              <a:rPr lang="en-US" sz="2000" kern="100" dirty="0" err="1">
                <a:effectLst/>
              </a:rPr>
              <a:t>của</a:t>
            </a:r>
            <a:r>
              <a:rPr lang="en-US" sz="2000" kern="100" dirty="0">
                <a:effectLst/>
              </a:rPr>
              <a:t> </a:t>
            </a:r>
            <a:r>
              <a:rPr lang="en-US" sz="2000" kern="100" dirty="0" err="1">
                <a:effectLst/>
              </a:rPr>
              <a:t>mô</a:t>
            </a:r>
            <a:r>
              <a:rPr lang="en-US" sz="2000" kern="100" dirty="0">
                <a:effectLst/>
              </a:rPr>
              <a:t> </a:t>
            </a:r>
            <a:r>
              <a:rPr lang="en-US" sz="2000" kern="100" dirty="0" err="1">
                <a:effectLst/>
              </a:rPr>
              <a:t>hình</a:t>
            </a:r>
            <a:r>
              <a:rPr lang="en-US" sz="2000" kern="100" dirty="0">
                <a:effectLst/>
              </a:rPr>
              <a:t> Seq2Seq ở </a:t>
            </a:r>
            <a:r>
              <a:rPr lang="en-US" sz="2000" kern="100" dirty="0" err="1">
                <a:effectLst/>
              </a:rPr>
              <a:t>trên</a:t>
            </a:r>
            <a:r>
              <a:rPr lang="en-US" sz="2000" kern="100" dirty="0">
                <a:effectLst/>
              </a:rPr>
              <a:t>, </a:t>
            </a:r>
            <a:r>
              <a:rPr lang="en-US" sz="2000" kern="100" dirty="0" err="1">
                <a:effectLst/>
              </a:rPr>
              <a:t>nhóm</a:t>
            </a:r>
            <a:r>
              <a:rPr lang="en-US" sz="2000" kern="100" dirty="0">
                <a:effectLst/>
              </a:rPr>
              <a:t> </a:t>
            </a:r>
            <a:r>
              <a:rPr lang="en-US" sz="2000" kern="100" dirty="0" err="1">
                <a:effectLst/>
              </a:rPr>
              <a:t>chúng</a:t>
            </a:r>
            <a:r>
              <a:rPr lang="en-US" sz="2000" kern="100" dirty="0">
                <a:effectLst/>
              </a:rPr>
              <a:t> </a:t>
            </a:r>
            <a:r>
              <a:rPr lang="en-US" sz="2000" kern="100" dirty="0" err="1">
                <a:effectLst/>
              </a:rPr>
              <a:t>em</a:t>
            </a:r>
            <a:r>
              <a:rPr lang="en-US" sz="2000" kern="100" dirty="0">
                <a:effectLst/>
              </a:rPr>
              <a:t> </a:t>
            </a:r>
            <a:r>
              <a:rPr lang="en-US" sz="2000" kern="100" dirty="0" err="1">
                <a:effectLst/>
              </a:rPr>
              <a:t>đi</a:t>
            </a:r>
            <a:r>
              <a:rPr lang="en-US" sz="2000" kern="100" dirty="0">
                <a:effectLst/>
              </a:rPr>
              <a:t> </a:t>
            </a:r>
            <a:r>
              <a:rPr lang="en-US" sz="2000" kern="100" dirty="0" err="1">
                <a:effectLst/>
              </a:rPr>
              <a:t>xây</a:t>
            </a:r>
            <a:r>
              <a:rPr lang="en-US" sz="2000" kern="100" dirty="0">
                <a:effectLst/>
              </a:rPr>
              <a:t> </a:t>
            </a:r>
            <a:r>
              <a:rPr lang="en-US" sz="2000" kern="100" dirty="0" err="1">
                <a:effectLst/>
              </a:rPr>
              <a:t>dựng</a:t>
            </a:r>
            <a:r>
              <a:rPr lang="en-US" sz="2000" kern="100" dirty="0">
                <a:effectLst/>
              </a:rPr>
              <a:t>:</a:t>
            </a:r>
          </a:p>
          <a:p>
            <a:pPr marL="514350" marR="0" lvl="0" indent="-285750" algn="just">
              <a:lnSpc>
                <a:spcPct val="107000"/>
              </a:lnSpc>
              <a:spcBef>
                <a:spcPts val="0"/>
              </a:spcBef>
              <a:spcAft>
                <a:spcPts val="0"/>
              </a:spcAft>
              <a:buFont typeface="Aptos" panose="020B0004020202020204" pitchFamily="34" charset="0"/>
              <a:buChar char="-"/>
            </a:pPr>
            <a:r>
              <a:rPr lang="en-US" sz="2000" kern="100" dirty="0" err="1">
                <a:effectLst/>
              </a:rPr>
              <a:t>Bộ</a:t>
            </a:r>
            <a:r>
              <a:rPr lang="en-US" sz="2000" kern="100" dirty="0">
                <a:effectLst/>
              </a:rPr>
              <a:t> </a:t>
            </a:r>
            <a:r>
              <a:rPr lang="en-US" sz="2000" kern="100" dirty="0" err="1">
                <a:effectLst/>
              </a:rPr>
              <a:t>mã</a:t>
            </a:r>
            <a:r>
              <a:rPr lang="en-US" sz="2000" kern="100" dirty="0">
                <a:effectLst/>
              </a:rPr>
              <a:t> </a:t>
            </a:r>
            <a:r>
              <a:rPr lang="en-US" sz="2000" kern="100" dirty="0" err="1">
                <a:effectLst/>
              </a:rPr>
              <a:t>hóa</a:t>
            </a:r>
            <a:r>
              <a:rPr lang="en-US" sz="2000" kern="100" dirty="0">
                <a:effectLst/>
              </a:rPr>
              <a:t> (Encoder): </a:t>
            </a:r>
            <a:r>
              <a:rPr lang="en-US" sz="2000" kern="100" dirty="0" err="1">
                <a:effectLst/>
              </a:rPr>
              <a:t>Trích</a:t>
            </a:r>
            <a:r>
              <a:rPr lang="en-US" sz="2000" kern="100" dirty="0">
                <a:effectLst/>
              </a:rPr>
              <a:t> </a:t>
            </a:r>
            <a:r>
              <a:rPr lang="en-US" sz="2000" kern="100" dirty="0" err="1">
                <a:effectLst/>
              </a:rPr>
              <a:t>xuất</a:t>
            </a:r>
            <a:r>
              <a:rPr lang="en-US" sz="2000" kern="100" dirty="0">
                <a:effectLst/>
              </a:rPr>
              <a:t> </a:t>
            </a:r>
            <a:r>
              <a:rPr lang="en-US" sz="2000" kern="100" dirty="0" err="1">
                <a:effectLst/>
              </a:rPr>
              <a:t>là</a:t>
            </a:r>
            <a:r>
              <a:rPr lang="en-US" sz="2000" kern="100" dirty="0">
                <a:effectLst/>
              </a:rPr>
              <a:t> vector </a:t>
            </a:r>
            <a:r>
              <a:rPr lang="en-US" sz="2000" kern="100" dirty="0" err="1">
                <a:effectLst/>
              </a:rPr>
              <a:t>đặc</a:t>
            </a:r>
            <a:r>
              <a:rPr lang="en-US" sz="2000" kern="100" dirty="0">
                <a:effectLst/>
              </a:rPr>
              <a:t> </a:t>
            </a:r>
            <a:r>
              <a:rPr lang="en-US" sz="2000" kern="100" dirty="0" err="1">
                <a:effectLst/>
              </a:rPr>
              <a:t>trưng</a:t>
            </a:r>
            <a:r>
              <a:rPr lang="en-US" sz="2000" kern="100" dirty="0">
                <a:effectLst/>
              </a:rPr>
              <a:t> </a:t>
            </a:r>
            <a:r>
              <a:rPr lang="en-US" sz="2000" kern="100" dirty="0" err="1">
                <a:effectLst/>
              </a:rPr>
              <a:t>mô</a:t>
            </a:r>
            <a:r>
              <a:rPr lang="en-US" sz="2000" kern="100" dirty="0">
                <a:effectLst/>
              </a:rPr>
              <a:t> </a:t>
            </a:r>
            <a:r>
              <a:rPr lang="en-US" sz="2000" kern="100" dirty="0" err="1">
                <a:effectLst/>
              </a:rPr>
              <a:t>tả</a:t>
            </a:r>
            <a:r>
              <a:rPr lang="en-US" sz="2000" kern="100" dirty="0">
                <a:effectLst/>
              </a:rPr>
              <a:t> </a:t>
            </a:r>
            <a:r>
              <a:rPr lang="en-US" sz="2000" kern="100" dirty="0" err="1">
                <a:effectLst/>
              </a:rPr>
              <a:t>ảnh</a:t>
            </a:r>
            <a:r>
              <a:rPr lang="en-US" sz="2000" kern="100" dirty="0">
                <a:effectLst/>
              </a:rPr>
              <a:t>. </a:t>
            </a:r>
            <a:r>
              <a:rPr lang="en-US" sz="2000" kern="100" dirty="0" err="1"/>
              <a:t>Bộ</a:t>
            </a:r>
            <a:r>
              <a:rPr lang="en-US" sz="2000" kern="100" dirty="0">
                <a:effectLst/>
              </a:rPr>
              <a:t> Encoder </a:t>
            </a:r>
            <a:r>
              <a:rPr lang="en-US" sz="2000" kern="100" dirty="0" err="1">
                <a:effectLst/>
              </a:rPr>
              <a:t>được</a:t>
            </a:r>
            <a:r>
              <a:rPr lang="en-US" sz="2000" kern="100" dirty="0">
                <a:effectLst/>
              </a:rPr>
              <a:t> </a:t>
            </a:r>
            <a:r>
              <a:rPr lang="en-US" sz="2000" kern="100" dirty="0" err="1">
                <a:effectLst/>
              </a:rPr>
              <a:t>sử</a:t>
            </a:r>
            <a:r>
              <a:rPr lang="en-US" sz="2000" kern="100" dirty="0">
                <a:effectLst/>
              </a:rPr>
              <a:t> </a:t>
            </a:r>
            <a:r>
              <a:rPr lang="en-US" sz="2000" kern="100" dirty="0" err="1">
                <a:effectLst/>
              </a:rPr>
              <a:t>dụng</a:t>
            </a:r>
            <a:r>
              <a:rPr lang="en-US" sz="2000" kern="100" dirty="0">
                <a:effectLst/>
              </a:rPr>
              <a:t> </a:t>
            </a:r>
            <a:r>
              <a:rPr lang="en-US" sz="2000" kern="100" dirty="0" err="1">
                <a:effectLst/>
              </a:rPr>
              <a:t>là</a:t>
            </a:r>
            <a:r>
              <a:rPr lang="en-US" sz="2000" kern="100" dirty="0">
                <a:effectLst/>
              </a:rPr>
              <a:t> </a:t>
            </a:r>
            <a:r>
              <a:rPr lang="en-US" sz="2000" kern="100" dirty="0" err="1">
                <a:effectLst/>
              </a:rPr>
              <a:t>mô</a:t>
            </a:r>
            <a:r>
              <a:rPr lang="en-US" sz="2000" kern="100" dirty="0">
                <a:effectLst/>
              </a:rPr>
              <a:t> </a:t>
            </a:r>
            <a:r>
              <a:rPr lang="en-US" sz="2000" kern="100" dirty="0" err="1">
                <a:effectLst/>
              </a:rPr>
              <a:t>hình</a:t>
            </a:r>
            <a:r>
              <a:rPr lang="en-US" sz="2000" kern="100" dirty="0">
                <a:effectLst/>
              </a:rPr>
              <a:t> pre-trained DenseNet201 </a:t>
            </a:r>
            <a:r>
              <a:rPr lang="en-US" sz="2000" kern="100" dirty="0" err="1">
                <a:effectLst/>
              </a:rPr>
              <a:t>để</a:t>
            </a:r>
            <a:r>
              <a:rPr lang="en-US" sz="2000" kern="100" dirty="0">
                <a:effectLst/>
              </a:rPr>
              <a:t> </a:t>
            </a:r>
            <a:r>
              <a:rPr lang="en-US" sz="2000" kern="100" dirty="0" err="1">
                <a:effectLst/>
              </a:rPr>
              <a:t>trích</a:t>
            </a:r>
            <a:r>
              <a:rPr lang="en-US" sz="2000" kern="100" dirty="0">
                <a:effectLst/>
              </a:rPr>
              <a:t> </a:t>
            </a:r>
            <a:r>
              <a:rPr lang="en-US" sz="2000" kern="100" dirty="0" err="1">
                <a:effectLst/>
              </a:rPr>
              <a:t>xuất</a:t>
            </a:r>
            <a:r>
              <a:rPr lang="en-US" sz="2000" kern="100" dirty="0">
                <a:effectLst/>
              </a:rPr>
              <a:t> </a:t>
            </a:r>
            <a:r>
              <a:rPr lang="en-US" sz="2000" kern="100" dirty="0" err="1">
                <a:effectLst/>
              </a:rPr>
              <a:t>ra</a:t>
            </a:r>
            <a:r>
              <a:rPr lang="en-US" sz="2000" kern="100" dirty="0">
                <a:effectLst/>
              </a:rPr>
              <a:t> </a:t>
            </a:r>
            <a:r>
              <a:rPr lang="en-US" sz="2000" kern="100" dirty="0" err="1">
                <a:effectLst/>
              </a:rPr>
              <a:t>các</a:t>
            </a:r>
            <a:r>
              <a:rPr lang="en-US" sz="2000" kern="100" dirty="0">
                <a:effectLst/>
              </a:rPr>
              <a:t> vector 1920 </a:t>
            </a:r>
            <a:r>
              <a:rPr lang="en-US" sz="2000" kern="100" dirty="0" err="1">
                <a:effectLst/>
              </a:rPr>
              <a:t>chiều</a:t>
            </a:r>
            <a:r>
              <a:rPr lang="en-US" sz="2000" kern="100" dirty="0">
                <a:effectLst/>
              </a:rPr>
              <a:t> </a:t>
            </a:r>
            <a:r>
              <a:rPr lang="en-US" sz="2000" kern="100" dirty="0" err="1">
                <a:effectLst/>
              </a:rPr>
              <a:t>biểu</a:t>
            </a:r>
            <a:r>
              <a:rPr lang="en-US" sz="2000" kern="100" dirty="0">
                <a:effectLst/>
              </a:rPr>
              <a:t> </a:t>
            </a:r>
            <a:r>
              <a:rPr lang="en-US" sz="2000" kern="100" dirty="0" err="1">
                <a:effectLst/>
              </a:rPr>
              <a:t>diễn</a:t>
            </a:r>
            <a:r>
              <a:rPr lang="en-US" sz="2000" kern="100" dirty="0">
                <a:effectLst/>
              </a:rPr>
              <a:t> </a:t>
            </a:r>
            <a:r>
              <a:rPr lang="en-US" sz="2000" kern="100" dirty="0" err="1">
                <a:effectLst/>
              </a:rPr>
              <a:t>đặc</a:t>
            </a:r>
            <a:r>
              <a:rPr lang="en-US" sz="2000" kern="100" dirty="0">
                <a:effectLst/>
              </a:rPr>
              <a:t> </a:t>
            </a:r>
            <a:r>
              <a:rPr lang="en-US" sz="2000" kern="100" dirty="0" err="1">
                <a:effectLst/>
              </a:rPr>
              <a:t>trưng</a:t>
            </a:r>
            <a:r>
              <a:rPr lang="en-US" sz="2000" kern="100" dirty="0">
                <a:effectLst/>
              </a:rPr>
              <a:t> </a:t>
            </a:r>
            <a:r>
              <a:rPr lang="en-US" sz="2000" kern="100" dirty="0" err="1">
                <a:effectLst/>
              </a:rPr>
              <a:t>ảnh</a:t>
            </a:r>
            <a:endParaRPr lang="en-US" sz="2000" kern="100" dirty="0">
              <a:effectLst/>
            </a:endParaRPr>
          </a:p>
          <a:p>
            <a:pPr marL="514350" marR="0" lvl="0" indent="-285750" algn="just">
              <a:lnSpc>
                <a:spcPct val="107000"/>
              </a:lnSpc>
              <a:spcBef>
                <a:spcPts val="0"/>
              </a:spcBef>
              <a:spcAft>
                <a:spcPts val="800"/>
              </a:spcAft>
              <a:buFont typeface="Aptos" panose="020B0004020202020204" pitchFamily="34" charset="0"/>
              <a:buChar char="-"/>
            </a:pPr>
            <a:r>
              <a:rPr lang="en-US" sz="2000" kern="100" dirty="0" err="1">
                <a:effectLst/>
              </a:rPr>
              <a:t>Bộ</a:t>
            </a:r>
            <a:r>
              <a:rPr lang="en-US" sz="2000" kern="100" dirty="0">
                <a:effectLst/>
              </a:rPr>
              <a:t> </a:t>
            </a:r>
            <a:r>
              <a:rPr lang="en-US" sz="2000" kern="100" dirty="0" err="1">
                <a:effectLst/>
              </a:rPr>
              <a:t>giải</a:t>
            </a:r>
            <a:r>
              <a:rPr lang="en-US" sz="2000" kern="100" dirty="0">
                <a:effectLst/>
              </a:rPr>
              <a:t> </a:t>
            </a:r>
            <a:r>
              <a:rPr lang="en-US" sz="2000" kern="100" dirty="0" err="1">
                <a:effectLst/>
              </a:rPr>
              <a:t>mã</a:t>
            </a:r>
            <a:r>
              <a:rPr lang="en-US" sz="2000" kern="100" dirty="0">
                <a:effectLst/>
              </a:rPr>
              <a:t> (Decoder): </a:t>
            </a:r>
            <a:r>
              <a:rPr lang="en-US" sz="2000" kern="100" dirty="0" err="1">
                <a:effectLst/>
              </a:rPr>
              <a:t>Giải</a:t>
            </a:r>
            <a:r>
              <a:rPr lang="en-US" sz="2000" kern="100" dirty="0">
                <a:effectLst/>
              </a:rPr>
              <a:t> </a:t>
            </a:r>
            <a:r>
              <a:rPr lang="en-US" sz="2000" kern="100" dirty="0" err="1">
                <a:effectLst/>
              </a:rPr>
              <a:t>mã</a:t>
            </a:r>
            <a:r>
              <a:rPr lang="en-US" sz="2000" kern="100" dirty="0">
                <a:effectLst/>
              </a:rPr>
              <a:t> vector </a:t>
            </a:r>
            <a:r>
              <a:rPr lang="en-US" sz="2000" kern="100" dirty="0" err="1">
                <a:effectLst/>
              </a:rPr>
              <a:t>đặc</a:t>
            </a:r>
            <a:r>
              <a:rPr lang="en-US" sz="2000" kern="100" dirty="0">
                <a:effectLst/>
              </a:rPr>
              <a:t> </a:t>
            </a:r>
            <a:r>
              <a:rPr lang="en-US" sz="2000" kern="100" dirty="0" err="1">
                <a:effectLst/>
              </a:rPr>
              <a:t>trưng</a:t>
            </a:r>
            <a:r>
              <a:rPr lang="en-US" sz="2000" kern="100" dirty="0">
                <a:effectLst/>
              </a:rPr>
              <a:t> </a:t>
            </a:r>
            <a:r>
              <a:rPr lang="en-US" sz="2000" kern="100" dirty="0" err="1">
                <a:effectLst/>
              </a:rPr>
              <a:t>từ</a:t>
            </a:r>
            <a:r>
              <a:rPr lang="en-US" sz="2000" kern="100" dirty="0">
                <a:effectLst/>
              </a:rPr>
              <a:t> encoder </a:t>
            </a:r>
            <a:r>
              <a:rPr lang="en-US" sz="2000" kern="100" dirty="0" err="1">
                <a:effectLst/>
              </a:rPr>
              <a:t>để</a:t>
            </a:r>
            <a:r>
              <a:rPr lang="en-US" sz="2000" kern="100" dirty="0">
                <a:effectLst/>
              </a:rPr>
              <a:t> </a:t>
            </a:r>
            <a:r>
              <a:rPr lang="en-US" sz="2000" kern="100" dirty="0" err="1">
                <a:effectLst/>
              </a:rPr>
              <a:t>tạo</a:t>
            </a:r>
            <a:r>
              <a:rPr lang="en-US" sz="2000" kern="100" dirty="0">
                <a:effectLst/>
              </a:rPr>
              <a:t> </a:t>
            </a:r>
            <a:r>
              <a:rPr lang="en-US" sz="2000" kern="100" dirty="0" err="1">
                <a:effectLst/>
              </a:rPr>
              <a:t>ra</a:t>
            </a:r>
            <a:r>
              <a:rPr lang="en-US" sz="2000" kern="100" dirty="0">
                <a:effectLst/>
              </a:rPr>
              <a:t> </a:t>
            </a:r>
            <a:r>
              <a:rPr lang="en-US" sz="2000" kern="100" dirty="0" err="1">
                <a:effectLst/>
              </a:rPr>
              <a:t>tiêu</a:t>
            </a:r>
            <a:r>
              <a:rPr lang="en-US" sz="2000" kern="100" dirty="0">
                <a:effectLst/>
              </a:rPr>
              <a:t> </a:t>
            </a:r>
            <a:r>
              <a:rPr lang="en-US" sz="2000" kern="100" dirty="0" err="1">
                <a:effectLst/>
              </a:rPr>
              <a:t>đề</a:t>
            </a:r>
            <a:r>
              <a:rPr lang="en-US" sz="2000" kern="100" dirty="0">
                <a:effectLst/>
              </a:rPr>
              <a:t> </a:t>
            </a:r>
            <a:r>
              <a:rPr lang="en-US" sz="2000" kern="100" dirty="0" err="1">
                <a:effectLst/>
              </a:rPr>
              <a:t>cho</a:t>
            </a:r>
            <a:r>
              <a:rPr lang="en-US" sz="2000" kern="100" dirty="0">
                <a:effectLst/>
              </a:rPr>
              <a:t> </a:t>
            </a:r>
            <a:r>
              <a:rPr lang="en-US" sz="2000" kern="100" dirty="0" err="1">
                <a:effectLst/>
              </a:rPr>
              <a:t>bức</a:t>
            </a:r>
            <a:r>
              <a:rPr lang="en-US" sz="2000" kern="100" dirty="0">
                <a:effectLst/>
              </a:rPr>
              <a:t> </a:t>
            </a:r>
            <a:r>
              <a:rPr lang="en-US" sz="2000" kern="100" dirty="0" err="1">
                <a:effectLst/>
              </a:rPr>
              <a:t>ảnh</a:t>
            </a:r>
            <a:r>
              <a:rPr lang="en-US" sz="2000" kern="100" dirty="0">
                <a:effectLst/>
              </a:rPr>
              <a:t>. </a:t>
            </a:r>
            <a:r>
              <a:rPr lang="en-US" sz="2000" kern="100" dirty="0" err="1">
                <a:effectLst/>
              </a:rPr>
              <a:t>Bộ</a:t>
            </a:r>
            <a:r>
              <a:rPr lang="en-US" sz="2000" kern="100" dirty="0">
                <a:effectLst/>
              </a:rPr>
              <a:t> Decoder </a:t>
            </a:r>
            <a:r>
              <a:rPr lang="en-US" sz="2000" kern="100" dirty="0" err="1">
                <a:effectLst/>
              </a:rPr>
              <a:t>được</a:t>
            </a:r>
            <a:r>
              <a:rPr lang="en-US" sz="2000" kern="100" dirty="0">
                <a:effectLst/>
              </a:rPr>
              <a:t> </a:t>
            </a:r>
            <a:r>
              <a:rPr lang="en-US" sz="2000" kern="100" dirty="0" err="1">
                <a:effectLst/>
              </a:rPr>
              <a:t>sử</a:t>
            </a:r>
            <a:r>
              <a:rPr lang="en-US" sz="2000" kern="100" dirty="0">
                <a:effectLst/>
              </a:rPr>
              <a:t> </a:t>
            </a:r>
            <a:r>
              <a:rPr lang="en-US" sz="2000" kern="100" dirty="0" err="1">
                <a:effectLst/>
              </a:rPr>
              <a:t>dụng</a:t>
            </a:r>
            <a:r>
              <a:rPr lang="en-US" sz="2000" kern="100" dirty="0">
                <a:effectLst/>
              </a:rPr>
              <a:t> </a:t>
            </a:r>
            <a:r>
              <a:rPr lang="en-US" sz="2000" kern="100" dirty="0" err="1">
                <a:effectLst/>
              </a:rPr>
              <a:t>có</a:t>
            </a:r>
            <a:r>
              <a:rPr lang="en-US" sz="2000" kern="100" dirty="0">
                <a:effectLst/>
              </a:rPr>
              <a:t> </a:t>
            </a:r>
            <a:r>
              <a:rPr lang="en-US" sz="2000" kern="100" dirty="0" err="1">
                <a:effectLst/>
              </a:rPr>
              <a:t>thành</a:t>
            </a:r>
            <a:r>
              <a:rPr lang="en-US" sz="2000" kern="100" dirty="0">
                <a:effectLst/>
              </a:rPr>
              <a:t> </a:t>
            </a:r>
            <a:r>
              <a:rPr lang="en-US" sz="2000" kern="100" dirty="0" err="1">
                <a:effectLst/>
              </a:rPr>
              <a:t>phần</a:t>
            </a:r>
            <a:r>
              <a:rPr lang="en-US" sz="2000" kern="100" dirty="0">
                <a:effectLst/>
              </a:rPr>
              <a:t> </a:t>
            </a:r>
            <a:r>
              <a:rPr lang="en-US" sz="2000" kern="100" dirty="0" err="1">
                <a:effectLst/>
              </a:rPr>
              <a:t>chính</a:t>
            </a:r>
            <a:r>
              <a:rPr lang="en-US" sz="2000" kern="100" dirty="0">
                <a:effectLst/>
              </a:rPr>
              <a:t> </a:t>
            </a:r>
            <a:r>
              <a:rPr lang="en-US" sz="2000" kern="100" dirty="0" err="1">
                <a:effectLst/>
              </a:rPr>
              <a:t>mà</a:t>
            </a:r>
            <a:r>
              <a:rPr lang="en-US" sz="2000" kern="100" dirty="0">
                <a:effectLst/>
              </a:rPr>
              <a:t> </a:t>
            </a:r>
            <a:r>
              <a:rPr lang="en-US" sz="2000" kern="100" dirty="0" err="1">
                <a:effectLst/>
              </a:rPr>
              <a:t>mạng</a:t>
            </a:r>
            <a:r>
              <a:rPr lang="en-US" sz="2000" kern="100" dirty="0">
                <a:effectLst/>
              </a:rPr>
              <a:t> LSTM </a:t>
            </a:r>
            <a:r>
              <a:rPr lang="en-US" sz="2000" kern="100" dirty="0" err="1">
                <a:effectLst/>
              </a:rPr>
              <a:t>tuần</a:t>
            </a:r>
            <a:r>
              <a:rPr lang="en-US" sz="2000" kern="100" dirty="0">
                <a:effectLst/>
              </a:rPr>
              <a:t> </a:t>
            </a:r>
            <a:r>
              <a:rPr lang="en-US" sz="2000" kern="100" dirty="0" err="1">
                <a:effectLst/>
              </a:rPr>
              <a:t>tự</a:t>
            </a:r>
            <a:r>
              <a:rPr lang="en-US" sz="2000" kern="100" dirty="0">
                <a:effectLst/>
              </a:rPr>
              <a:t> </a:t>
            </a:r>
            <a:r>
              <a:rPr lang="en-US" sz="2000" kern="100" dirty="0" err="1">
                <a:effectLst/>
              </a:rPr>
              <a:t>nhận</a:t>
            </a:r>
            <a:r>
              <a:rPr lang="en-US" sz="2000" kern="100" dirty="0">
                <a:effectLst/>
              </a:rPr>
              <a:t> </a:t>
            </a:r>
            <a:r>
              <a:rPr lang="en-US" sz="2000" kern="100" dirty="0" err="1">
                <a:effectLst/>
              </a:rPr>
              <a:t>đầu</a:t>
            </a:r>
            <a:r>
              <a:rPr lang="en-US" sz="2000" kern="100" dirty="0">
                <a:effectLst/>
              </a:rPr>
              <a:t> </a:t>
            </a:r>
            <a:r>
              <a:rPr lang="en-US" sz="2000" kern="100" dirty="0" err="1">
                <a:effectLst/>
              </a:rPr>
              <a:t>vào</a:t>
            </a:r>
            <a:r>
              <a:rPr lang="en-US" sz="2000" kern="100" dirty="0">
                <a:effectLst/>
              </a:rPr>
              <a:t> </a:t>
            </a:r>
            <a:r>
              <a:rPr lang="en-US" sz="2000" kern="100" dirty="0" err="1">
                <a:effectLst/>
              </a:rPr>
              <a:t>là</a:t>
            </a:r>
            <a:r>
              <a:rPr lang="en-US" sz="2000" kern="100" dirty="0">
                <a:effectLst/>
              </a:rPr>
              <a:t> </a:t>
            </a:r>
            <a:r>
              <a:rPr lang="en-US" sz="2000" kern="100" dirty="0" err="1">
                <a:effectLst/>
              </a:rPr>
              <a:t>các</a:t>
            </a:r>
            <a:r>
              <a:rPr lang="en-US" sz="2000" kern="100" dirty="0">
                <a:effectLst/>
              </a:rPr>
              <a:t> mini-batch </a:t>
            </a:r>
            <a:r>
              <a:rPr lang="en-US" sz="2000" kern="100" dirty="0" err="1">
                <a:effectLst/>
              </a:rPr>
              <a:t>để</a:t>
            </a:r>
            <a:r>
              <a:rPr lang="en-US" sz="2000" kern="100" dirty="0">
                <a:effectLst/>
              </a:rPr>
              <a:t> </a:t>
            </a:r>
            <a:r>
              <a:rPr lang="en-US" sz="2000" kern="100" dirty="0" err="1">
                <a:effectLst/>
              </a:rPr>
              <a:t>dự</a:t>
            </a:r>
            <a:r>
              <a:rPr lang="en-US" sz="2000" kern="100" dirty="0">
                <a:effectLst/>
              </a:rPr>
              <a:t> </a:t>
            </a:r>
            <a:r>
              <a:rPr lang="en-US" sz="2000" kern="100" dirty="0" err="1">
                <a:effectLst/>
              </a:rPr>
              <a:t>đoán</a:t>
            </a:r>
            <a:r>
              <a:rPr lang="en-US" sz="2000" kern="100" dirty="0">
                <a:effectLst/>
              </a:rPr>
              <a:t> </a:t>
            </a:r>
            <a:r>
              <a:rPr lang="en-US" sz="2000" kern="100" dirty="0" err="1">
                <a:effectLst/>
              </a:rPr>
              <a:t>các</a:t>
            </a:r>
            <a:r>
              <a:rPr lang="en-US" sz="2000" kern="100" dirty="0">
                <a:effectLst/>
              </a:rPr>
              <a:t> </a:t>
            </a:r>
            <a:r>
              <a:rPr lang="en-US" sz="2000" kern="100" dirty="0" err="1">
                <a:effectLst/>
              </a:rPr>
              <a:t>từ</a:t>
            </a:r>
            <a:r>
              <a:rPr lang="en-US" sz="2000" kern="100" dirty="0">
                <a:effectLst/>
              </a:rPr>
              <a:t> </a:t>
            </a:r>
            <a:r>
              <a:rPr lang="en-US" sz="2000" kern="100" dirty="0" err="1">
                <a:effectLst/>
              </a:rPr>
              <a:t>cho</a:t>
            </a:r>
            <a:r>
              <a:rPr lang="en-US" sz="2000" kern="100" dirty="0">
                <a:effectLst/>
              </a:rPr>
              <a:t> </a:t>
            </a:r>
            <a:r>
              <a:rPr lang="en-US" sz="2000" kern="100" dirty="0" err="1">
                <a:effectLst/>
              </a:rPr>
              <a:t>tiêu</a:t>
            </a:r>
            <a:r>
              <a:rPr lang="en-US" sz="2000" kern="100" dirty="0">
                <a:effectLst/>
              </a:rPr>
              <a:t> </a:t>
            </a:r>
            <a:r>
              <a:rPr lang="en-US" sz="2000" kern="100" dirty="0" err="1">
                <a:effectLst/>
              </a:rPr>
              <a:t>đề</a:t>
            </a:r>
            <a:r>
              <a:rPr lang="en-US" sz="2000" kern="100" dirty="0">
                <a:effectLst/>
              </a:rPr>
              <a:t> </a:t>
            </a:r>
            <a:r>
              <a:rPr lang="en-US" sz="2000" kern="100" dirty="0" err="1">
                <a:effectLst/>
              </a:rPr>
              <a:t>ảnh</a:t>
            </a:r>
            <a:r>
              <a:rPr lang="en-US" sz="2000" kern="100" dirty="0">
                <a:effectLst/>
              </a:rPr>
              <a:t>. </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4" name="Picture 3" descr="A diagram of a machine&#10;&#10;Description automatically generated">
            <a:extLst>
              <a:ext uri="{FF2B5EF4-FFF2-40B4-BE49-F238E27FC236}">
                <a16:creationId xmlns:a16="http://schemas.microsoft.com/office/drawing/2014/main" id="{C688EF71-164A-2F7B-0365-DAA76D1D88F1}"/>
              </a:ext>
            </a:extLst>
          </p:cNvPr>
          <p:cNvPicPr>
            <a:picLocks noChangeAspect="1"/>
          </p:cNvPicPr>
          <p:nvPr/>
        </p:nvPicPr>
        <p:blipFill>
          <a:blip r:embed="rId2"/>
          <a:stretch>
            <a:fillRect/>
          </a:stretch>
        </p:blipFill>
        <p:spPr>
          <a:xfrm>
            <a:off x="2816638" y="3359150"/>
            <a:ext cx="6280945" cy="2775426"/>
          </a:xfrm>
          <a:prstGeom prst="rect">
            <a:avLst/>
          </a:prstGeom>
        </p:spPr>
      </p:pic>
    </p:spTree>
    <p:extLst>
      <p:ext uri="{BB962C8B-B14F-4D97-AF65-F5344CB8AC3E}">
        <p14:creationId xmlns:p14="http://schemas.microsoft.com/office/powerpoint/2010/main" val="236610958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5. </a:t>
            </a:r>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8736" y="1095134"/>
            <a:ext cx="6799861" cy="4938713"/>
          </a:xfrm>
        </p:spPr>
        <p:txBody>
          <a:bodyPr/>
          <a:lstStyle/>
          <a:p>
            <a:pPr marL="0" marR="0" algn="just">
              <a:lnSpc>
                <a:spcPct val="107000"/>
              </a:lnSpc>
              <a:spcBef>
                <a:spcPts val="0"/>
              </a:spcBef>
              <a:spcAft>
                <a:spcPts val="800"/>
              </a:spcAft>
            </a:pPr>
            <a:r>
              <a:rPr lang="en-US" sz="2000" kern="100" dirty="0" err="1">
                <a:effectLst/>
              </a:rPr>
              <a:t>Mô</a:t>
            </a:r>
            <a:r>
              <a:rPr lang="en-US" sz="2000" kern="100" dirty="0">
                <a:effectLst/>
              </a:rPr>
              <a:t> </a:t>
            </a:r>
            <a:r>
              <a:rPr lang="en-US" sz="2000" kern="100" dirty="0" err="1">
                <a:effectLst/>
              </a:rPr>
              <a:t>tả</a:t>
            </a:r>
            <a:r>
              <a:rPr lang="en-US" sz="2000" kern="100" dirty="0">
                <a:effectLst/>
              </a:rPr>
              <a:t> </a:t>
            </a:r>
            <a:r>
              <a:rPr lang="en-US" sz="2000" kern="100" dirty="0" err="1">
                <a:effectLst/>
              </a:rPr>
              <a:t>mô</a:t>
            </a:r>
            <a:r>
              <a:rPr lang="en-US" sz="2000" kern="100" dirty="0">
                <a:effectLst/>
              </a:rPr>
              <a:t> </a:t>
            </a:r>
            <a:r>
              <a:rPr lang="en-US" sz="2000" kern="100" dirty="0" err="1">
                <a:effectLst/>
              </a:rPr>
              <a:t>hình</a:t>
            </a:r>
            <a:r>
              <a:rPr lang="en-US" sz="2000" kern="100" dirty="0">
                <a:effectLst/>
              </a:rPr>
              <a:t>:</a:t>
            </a:r>
          </a:p>
          <a:p>
            <a:pPr marL="514350" marR="0" lvl="0" indent="-285750" algn="just">
              <a:lnSpc>
                <a:spcPct val="107000"/>
              </a:lnSpc>
              <a:spcBef>
                <a:spcPts val="0"/>
              </a:spcBef>
              <a:spcAft>
                <a:spcPts val="1000"/>
              </a:spcAft>
              <a:buFont typeface="Aptos" panose="020B0004020202020204" pitchFamily="34" charset="0"/>
              <a:buChar char="-"/>
            </a:pPr>
            <a:r>
              <a:rPr lang="en-US" sz="1800" kern="100" dirty="0">
                <a:effectLst/>
              </a:rPr>
              <a:t>Vector </a:t>
            </a:r>
            <a:r>
              <a:rPr lang="en-US" sz="1800" kern="100" dirty="0" err="1">
                <a:effectLst/>
              </a:rPr>
              <a:t>biểu</a:t>
            </a:r>
            <a:r>
              <a:rPr lang="en-US" sz="1800" kern="100" dirty="0">
                <a:effectLst/>
              </a:rPr>
              <a:t> </a:t>
            </a:r>
            <a:r>
              <a:rPr lang="en-US" sz="1800" kern="100" dirty="0" err="1">
                <a:effectLst/>
              </a:rPr>
              <a:t>diễn</a:t>
            </a:r>
            <a:r>
              <a:rPr lang="en-US" sz="1800" kern="100" dirty="0">
                <a:effectLst/>
              </a:rPr>
              <a:t> h </a:t>
            </a:r>
            <a:r>
              <a:rPr lang="en-US" sz="1800" kern="100" dirty="0" err="1">
                <a:effectLst/>
              </a:rPr>
              <a:t>trích</a:t>
            </a:r>
            <a:r>
              <a:rPr lang="en-US" sz="1800" kern="100" dirty="0">
                <a:effectLst/>
              </a:rPr>
              <a:t> </a:t>
            </a:r>
            <a:r>
              <a:rPr lang="en-US" sz="1800" kern="100" dirty="0" err="1">
                <a:effectLst/>
              </a:rPr>
              <a:t>xuất</a:t>
            </a:r>
            <a:r>
              <a:rPr lang="en-US" sz="1800" kern="100" dirty="0">
                <a:effectLst/>
              </a:rPr>
              <a:t> </a:t>
            </a:r>
            <a:r>
              <a:rPr lang="en-US" sz="1800" kern="100" dirty="0" err="1">
                <a:effectLst/>
              </a:rPr>
              <a:t>ra</a:t>
            </a:r>
            <a:r>
              <a:rPr lang="en-US" sz="1800" kern="100" dirty="0">
                <a:effectLst/>
              </a:rPr>
              <a:t> </a:t>
            </a:r>
            <a:r>
              <a:rPr lang="en-US" sz="1800" kern="100" dirty="0" err="1">
                <a:effectLst/>
              </a:rPr>
              <a:t>từ</a:t>
            </a:r>
            <a:r>
              <a:rPr lang="en-US" sz="1800" kern="100" dirty="0">
                <a:effectLst/>
              </a:rPr>
              <a:t> </a:t>
            </a:r>
            <a:r>
              <a:rPr lang="en-US" sz="1800" kern="100" dirty="0" err="1">
                <a:effectLst/>
              </a:rPr>
              <a:t>ảnh</a:t>
            </a:r>
            <a:r>
              <a:rPr lang="en-US" sz="1800" kern="100" dirty="0">
                <a:effectLst/>
              </a:rPr>
              <a:t> Encoder </a:t>
            </a:r>
            <a:r>
              <a:rPr lang="en-US" sz="1800" kern="100" dirty="0" err="1">
                <a:effectLst/>
              </a:rPr>
              <a:t>sẽ</a:t>
            </a:r>
            <a:r>
              <a:rPr lang="en-US" sz="1800" kern="100" dirty="0">
                <a:effectLst/>
              </a:rPr>
              <a:t> </a:t>
            </a:r>
            <a:r>
              <a:rPr lang="en-US" sz="1800" kern="100" dirty="0" err="1">
                <a:effectLst/>
              </a:rPr>
              <a:t>được</a:t>
            </a:r>
            <a:r>
              <a:rPr lang="en-US" sz="1800" kern="100" dirty="0">
                <a:effectLst/>
              </a:rPr>
              <a:t> </a:t>
            </a:r>
            <a:r>
              <a:rPr lang="en-US" sz="1800" kern="100" dirty="0" err="1">
                <a:effectLst/>
              </a:rPr>
              <a:t>đưa</a:t>
            </a:r>
            <a:r>
              <a:rPr lang="en-US" sz="1800" kern="100" dirty="0">
                <a:effectLst/>
              </a:rPr>
              <a:t> </a:t>
            </a:r>
            <a:r>
              <a:rPr lang="en-US" sz="1800" kern="100" dirty="0" err="1">
                <a:effectLst/>
              </a:rPr>
              <a:t>vào</a:t>
            </a:r>
            <a:r>
              <a:rPr lang="en-US" sz="1800" kern="100" dirty="0">
                <a:effectLst/>
              </a:rPr>
              <a:t> decoder </a:t>
            </a:r>
            <a:r>
              <a:rPr lang="en-US" sz="1800" kern="100" dirty="0" err="1">
                <a:effectLst/>
              </a:rPr>
              <a:t>để</a:t>
            </a:r>
            <a:r>
              <a:rPr lang="en-US" sz="1800" kern="100" dirty="0">
                <a:effectLst/>
              </a:rPr>
              <a:t> </a:t>
            </a:r>
            <a:r>
              <a:rPr lang="en-US" sz="1800" kern="100" dirty="0" err="1">
                <a:effectLst/>
              </a:rPr>
              <a:t>tạo</a:t>
            </a:r>
            <a:r>
              <a:rPr lang="en-US" sz="1800" kern="100" dirty="0">
                <a:effectLst/>
              </a:rPr>
              <a:t> </a:t>
            </a:r>
            <a:r>
              <a:rPr lang="en-US" sz="1800" kern="100" dirty="0" err="1">
                <a:effectLst/>
              </a:rPr>
              <a:t>tiêu</a:t>
            </a:r>
            <a:r>
              <a:rPr lang="en-US" sz="1800" kern="100" dirty="0">
                <a:effectLst/>
              </a:rPr>
              <a:t> </a:t>
            </a:r>
            <a:r>
              <a:rPr lang="en-US" sz="1800" kern="100" dirty="0" err="1">
                <a:effectLst/>
              </a:rPr>
              <a:t>đề</a:t>
            </a:r>
            <a:r>
              <a:rPr lang="en-US" sz="1800" kern="100" dirty="0">
                <a:effectLst/>
              </a:rPr>
              <a:t> </a:t>
            </a:r>
            <a:r>
              <a:rPr lang="en-US" sz="1800" kern="100" dirty="0" err="1">
                <a:effectLst/>
              </a:rPr>
              <a:t>ảnh</a:t>
            </a:r>
            <a:r>
              <a:rPr lang="en-US" sz="1800" kern="100" dirty="0">
                <a:effectLst/>
              </a:rPr>
              <a:t> </a:t>
            </a:r>
            <a:r>
              <a:rPr lang="en-US" sz="1800" kern="100" dirty="0" err="1">
                <a:effectLst/>
              </a:rPr>
              <a:t>cho</a:t>
            </a:r>
            <a:r>
              <a:rPr lang="en-US" sz="1800" kern="100" dirty="0">
                <a:effectLst/>
              </a:rPr>
              <a:t> </a:t>
            </a:r>
            <a:r>
              <a:rPr lang="en-US" sz="1800" kern="100" dirty="0" err="1">
                <a:effectLst/>
              </a:rPr>
              <a:t>tới</a:t>
            </a:r>
            <a:r>
              <a:rPr lang="en-US" sz="1800" kern="100" dirty="0">
                <a:effectLst/>
              </a:rPr>
              <a:t> </a:t>
            </a:r>
            <a:r>
              <a:rPr lang="en-US" sz="1800" kern="100" dirty="0" err="1">
                <a:effectLst/>
              </a:rPr>
              <a:t>khi</a:t>
            </a:r>
            <a:r>
              <a:rPr lang="en-US" sz="1800" kern="100" dirty="0">
                <a:effectLst/>
              </a:rPr>
              <a:t> </a:t>
            </a:r>
            <a:r>
              <a:rPr lang="en-US" sz="1800" kern="100" dirty="0" err="1">
                <a:effectLst/>
              </a:rPr>
              <a:t>gặp</a:t>
            </a:r>
            <a:r>
              <a:rPr lang="en-US" sz="1800" kern="100" dirty="0">
                <a:effectLst/>
              </a:rPr>
              <a:t> </a:t>
            </a:r>
            <a:r>
              <a:rPr lang="en-US" sz="1800" kern="100" dirty="0" err="1">
                <a:effectLst/>
              </a:rPr>
              <a:t>tín</a:t>
            </a:r>
            <a:r>
              <a:rPr lang="en-US" sz="1800" kern="100" dirty="0">
                <a:effectLst/>
              </a:rPr>
              <a:t> </a:t>
            </a:r>
            <a:r>
              <a:rPr lang="en-US" sz="1800" kern="100" dirty="0" err="1">
                <a:effectLst/>
              </a:rPr>
              <a:t>hiệu</a:t>
            </a:r>
            <a:r>
              <a:rPr lang="en-US" sz="1800" kern="100" dirty="0">
                <a:effectLst/>
              </a:rPr>
              <a:t> </a:t>
            </a:r>
            <a:r>
              <a:rPr lang="en-US" sz="1800" kern="100" dirty="0" err="1">
                <a:effectLst/>
              </a:rPr>
              <a:t>kết</a:t>
            </a:r>
            <a:r>
              <a:rPr lang="en-US" sz="1800" kern="100" dirty="0">
                <a:effectLst/>
              </a:rPr>
              <a:t> </a:t>
            </a:r>
            <a:r>
              <a:rPr lang="en-US" sz="1800" kern="100" dirty="0" err="1">
                <a:effectLst/>
              </a:rPr>
              <a:t>thúc</a:t>
            </a:r>
            <a:r>
              <a:rPr lang="en-US" sz="1800" kern="100" dirty="0">
                <a:effectLst/>
              </a:rPr>
              <a:t> &lt;</a:t>
            </a:r>
            <a:r>
              <a:rPr lang="en-US" sz="1800" kern="100" dirty="0" err="1">
                <a:effectLst/>
              </a:rPr>
              <a:t>endseq</a:t>
            </a:r>
            <a:r>
              <a:rPr lang="en-US" sz="1800" kern="100" dirty="0">
                <a:effectLst/>
              </a:rPr>
              <a:t>&gt;.</a:t>
            </a:r>
          </a:p>
          <a:p>
            <a:pPr marL="514350" marR="0" lvl="0" indent="-285750" algn="just">
              <a:lnSpc>
                <a:spcPct val="107000"/>
              </a:lnSpc>
              <a:spcBef>
                <a:spcPts val="0"/>
              </a:spcBef>
              <a:spcAft>
                <a:spcPts val="1000"/>
              </a:spcAft>
              <a:buFont typeface="Aptos" panose="020B0004020202020204" pitchFamily="34" charset="0"/>
              <a:buChar char="-"/>
            </a:pPr>
            <a:r>
              <a:rPr lang="en-US" sz="1800" kern="100" dirty="0" err="1"/>
              <a:t>Tại</a:t>
            </a:r>
            <a:r>
              <a:rPr lang="en-US" sz="1800" kern="100" dirty="0"/>
              <a:t> </a:t>
            </a:r>
            <a:r>
              <a:rPr lang="en-US" sz="1800" kern="100" dirty="0" err="1"/>
              <a:t>mỗi</a:t>
            </a:r>
            <a:r>
              <a:rPr lang="en-US" sz="1800" kern="100" dirty="0"/>
              <a:t> timestep, </a:t>
            </a:r>
            <a:r>
              <a:rPr lang="en-US" sz="1800" kern="100" dirty="0" err="1"/>
              <a:t>trạng</a:t>
            </a:r>
            <a:r>
              <a:rPr lang="en-US" sz="1800" kern="100" dirty="0"/>
              <a:t> </a:t>
            </a:r>
            <a:r>
              <a:rPr lang="en-US" sz="1800" kern="100" dirty="0" err="1"/>
              <a:t>thái</a:t>
            </a:r>
            <a:r>
              <a:rPr lang="en-US" sz="1800" kern="100" dirty="0"/>
              <a:t> </a:t>
            </a:r>
            <a:r>
              <a:rPr lang="en-US" sz="1800" kern="100" dirty="0" err="1"/>
              <a:t>hiện</a:t>
            </a:r>
            <a:r>
              <a:rPr lang="en-US" sz="1800" kern="100" dirty="0"/>
              <a:t> </a:t>
            </a:r>
            <a:r>
              <a:rPr lang="en-US" sz="1800" kern="100" dirty="0" err="1"/>
              <a:t>tại</a:t>
            </a:r>
            <a:r>
              <a:rPr lang="en-US" sz="1800" kern="100" dirty="0"/>
              <a:t> </a:t>
            </a:r>
            <a:r>
              <a:rPr lang="en-US" sz="1800" kern="100" dirty="0" err="1"/>
              <a:t>của</a:t>
            </a:r>
            <a:r>
              <a:rPr lang="en-US" sz="1800" kern="100" dirty="0"/>
              <a:t> </a:t>
            </a:r>
            <a:r>
              <a:rPr lang="en-US" sz="1800" kern="100" dirty="0" err="1"/>
              <a:t>ảnh</a:t>
            </a:r>
            <a:r>
              <a:rPr lang="en-US" sz="1800" kern="100" dirty="0"/>
              <a:t> </a:t>
            </a:r>
            <a:r>
              <a:rPr lang="en-US" sz="1800" kern="100" dirty="0" err="1"/>
              <a:t>sẽ</a:t>
            </a:r>
            <a:r>
              <a:rPr lang="en-US" sz="1800" kern="100" dirty="0"/>
              <a:t> </a:t>
            </a:r>
            <a:r>
              <a:rPr lang="en-US" sz="1800" kern="100" dirty="0" err="1"/>
              <a:t>concat</a:t>
            </a:r>
            <a:r>
              <a:rPr lang="en-US" sz="1800" kern="100" dirty="0"/>
              <a:t> </a:t>
            </a:r>
            <a:r>
              <a:rPr lang="en-US" sz="1800" kern="100" dirty="0" err="1"/>
              <a:t>với</a:t>
            </a:r>
            <a:r>
              <a:rPr lang="en-US" sz="1800" kern="100" dirty="0"/>
              <a:t> embedding vector </a:t>
            </a:r>
            <a:r>
              <a:rPr lang="en-US" sz="1800" kern="100" dirty="0" err="1"/>
              <a:t>của</a:t>
            </a:r>
            <a:r>
              <a:rPr lang="en-US" sz="1800" kern="100" dirty="0"/>
              <a:t> </a:t>
            </a:r>
            <a:r>
              <a:rPr lang="en-US" sz="1800" kern="100" dirty="0" err="1"/>
              <a:t>từ</a:t>
            </a:r>
            <a:r>
              <a:rPr lang="en-US" sz="1800" kern="100" dirty="0"/>
              <a:t> </a:t>
            </a:r>
            <a:r>
              <a:rPr lang="en-US" sz="1800" kern="100" dirty="0" err="1"/>
              <a:t>vừa</a:t>
            </a:r>
            <a:r>
              <a:rPr lang="en-US" sz="1800" kern="100" dirty="0"/>
              <a:t> </a:t>
            </a:r>
            <a:r>
              <a:rPr lang="en-US" sz="1800" kern="100" dirty="0" err="1"/>
              <a:t>được</a:t>
            </a:r>
            <a:r>
              <a:rPr lang="en-US" sz="1800" kern="100" dirty="0"/>
              <a:t> </a:t>
            </a:r>
            <a:r>
              <a:rPr lang="en-US" sz="1800" kern="100" dirty="0" err="1"/>
              <a:t>tạo</a:t>
            </a:r>
            <a:r>
              <a:rPr lang="en-US" sz="1800" kern="100" dirty="0"/>
              <a:t> </a:t>
            </a:r>
            <a:r>
              <a:rPr lang="en-US" sz="1800" kern="100" dirty="0" err="1"/>
              <a:t>ra.</a:t>
            </a:r>
            <a:endParaRPr lang="en-US" sz="1800" kern="100" dirty="0"/>
          </a:p>
          <a:p>
            <a:pPr marL="514350" marR="0" lvl="0" indent="-285750" algn="just">
              <a:lnSpc>
                <a:spcPct val="107000"/>
              </a:lnSpc>
              <a:spcBef>
                <a:spcPts val="0"/>
              </a:spcBef>
              <a:spcAft>
                <a:spcPts val="1000"/>
              </a:spcAft>
              <a:buFont typeface="Aptos" panose="020B0004020202020204" pitchFamily="34" charset="0"/>
              <a:buChar char="-"/>
            </a:pPr>
            <a:r>
              <a:rPr lang="en-US" sz="1800" kern="100" dirty="0"/>
              <a:t>Sau </a:t>
            </a:r>
            <a:r>
              <a:rPr lang="en-US" sz="1800" kern="100" dirty="0" err="1"/>
              <a:t>đó</a:t>
            </a:r>
            <a:r>
              <a:rPr lang="en-US" sz="1800" kern="100" dirty="0"/>
              <a:t>, </a:t>
            </a:r>
            <a:r>
              <a:rPr lang="en-US" sz="1800" kern="100" dirty="0" err="1"/>
              <a:t>trước</a:t>
            </a:r>
            <a:r>
              <a:rPr lang="en-US" sz="1800" kern="100" dirty="0"/>
              <a:t> </a:t>
            </a:r>
            <a:r>
              <a:rPr lang="en-US" sz="1800" kern="100" dirty="0" err="1"/>
              <a:t>khi</a:t>
            </a:r>
            <a:r>
              <a:rPr lang="en-US" sz="1800" kern="100" dirty="0"/>
              <a:t> </a:t>
            </a:r>
            <a:r>
              <a:rPr lang="en-US" sz="1800" kern="100" dirty="0" err="1"/>
              <a:t>vào</a:t>
            </a:r>
            <a:r>
              <a:rPr lang="en-US" sz="1800" kern="100" dirty="0"/>
              <a:t> LSTM, </a:t>
            </a:r>
            <a:r>
              <a:rPr lang="en-US" sz="1800" kern="100" dirty="0" err="1"/>
              <a:t>biểu</a:t>
            </a:r>
            <a:r>
              <a:rPr lang="en-US" sz="1800" kern="100" dirty="0"/>
              <a:t> </a:t>
            </a:r>
            <a:r>
              <a:rPr lang="en-US" sz="1800" kern="100" dirty="0" err="1"/>
              <a:t>diễn</a:t>
            </a:r>
            <a:r>
              <a:rPr lang="en-US" sz="1800" kern="100" dirty="0"/>
              <a:t> </a:t>
            </a:r>
            <a:r>
              <a:rPr lang="en-US" sz="1800" kern="100" dirty="0" err="1"/>
              <a:t>concat</a:t>
            </a:r>
            <a:r>
              <a:rPr lang="en-US" sz="1800" kern="100" dirty="0"/>
              <a:t> </a:t>
            </a:r>
            <a:r>
              <a:rPr lang="en-US" sz="1800" kern="100" dirty="0" err="1"/>
              <a:t>sẽ</a:t>
            </a:r>
            <a:r>
              <a:rPr lang="en-US" sz="1800" kern="100" dirty="0"/>
              <a:t> </a:t>
            </a:r>
            <a:r>
              <a:rPr lang="en-US" sz="1800" kern="100" dirty="0" err="1"/>
              <a:t>được</a:t>
            </a:r>
            <a:r>
              <a:rPr lang="en-US" sz="1800" kern="100" dirty="0"/>
              <a:t> </a:t>
            </a:r>
            <a:r>
              <a:rPr lang="en-US" sz="1800" kern="100" dirty="0" err="1"/>
              <a:t>cộng</a:t>
            </a:r>
            <a:r>
              <a:rPr lang="en-US" sz="1800" kern="100" dirty="0"/>
              <a:t> </a:t>
            </a:r>
            <a:r>
              <a:rPr lang="en-US" sz="1800" kern="100" dirty="0" err="1"/>
              <a:t>với</a:t>
            </a:r>
            <a:r>
              <a:rPr lang="en-US" sz="1800" kern="100" dirty="0"/>
              <a:t> vector </a:t>
            </a:r>
            <a:r>
              <a:rPr lang="en-US" sz="1800" kern="100" dirty="0" err="1"/>
              <a:t>đặc</a:t>
            </a:r>
            <a:r>
              <a:rPr lang="en-US" sz="1800" kern="100" dirty="0"/>
              <a:t> </a:t>
            </a:r>
            <a:r>
              <a:rPr lang="en-US" sz="1800" kern="100" dirty="0" err="1"/>
              <a:t>trưng</a:t>
            </a:r>
            <a:r>
              <a:rPr lang="en-US" sz="1800" kern="100" dirty="0"/>
              <a:t> ban </a:t>
            </a:r>
            <a:r>
              <a:rPr lang="en-US" sz="1800" kern="100" dirty="0" err="1"/>
              <a:t>đầu</a:t>
            </a:r>
            <a:r>
              <a:rPr lang="en-US" sz="1800" kern="100" dirty="0"/>
              <a:t> </a:t>
            </a:r>
            <a:r>
              <a:rPr lang="en-US" sz="1800" kern="100" dirty="0" err="1"/>
              <a:t>để</a:t>
            </a:r>
            <a:r>
              <a:rPr lang="en-US" sz="1800" kern="100" dirty="0"/>
              <a:t> </a:t>
            </a:r>
            <a:r>
              <a:rPr lang="en-US" sz="1800" kern="100" dirty="0" err="1"/>
              <a:t>tránh</a:t>
            </a:r>
            <a:r>
              <a:rPr lang="en-US" sz="1800" kern="100" dirty="0"/>
              <a:t> gradient vanishing.</a:t>
            </a:r>
          </a:p>
          <a:p>
            <a:pPr marL="514350" marR="0" lvl="0" indent="-285750" algn="just">
              <a:lnSpc>
                <a:spcPct val="107000"/>
              </a:lnSpc>
              <a:spcBef>
                <a:spcPts val="0"/>
              </a:spcBef>
              <a:spcAft>
                <a:spcPts val="1000"/>
              </a:spcAft>
              <a:buFont typeface="Aptos" panose="020B0004020202020204" pitchFamily="34" charset="0"/>
              <a:buChar char="-"/>
            </a:pPr>
            <a:r>
              <a:rPr lang="en-US" sz="1800" kern="100" dirty="0"/>
              <a:t>Dropout </a:t>
            </a:r>
            <a:r>
              <a:rPr lang="en-US" sz="1800" kern="100" dirty="0" err="1"/>
              <a:t>được</a:t>
            </a:r>
            <a:r>
              <a:rPr lang="en-US" sz="1800" kern="100" dirty="0"/>
              <a:t> </a:t>
            </a:r>
            <a:r>
              <a:rPr lang="en-US" sz="1800" kern="100" dirty="0" err="1"/>
              <a:t>sử</a:t>
            </a:r>
            <a:r>
              <a:rPr lang="en-US" sz="1800" kern="100" dirty="0"/>
              <a:t> </a:t>
            </a:r>
            <a:r>
              <a:rPr lang="en-US" sz="1800" kern="100" dirty="0" err="1"/>
              <a:t>dụng</a:t>
            </a:r>
            <a:r>
              <a:rPr lang="en-US" sz="1800" kern="100" dirty="0"/>
              <a:t> </a:t>
            </a:r>
            <a:r>
              <a:rPr lang="en-US" sz="1800" kern="100" dirty="0" err="1"/>
              <a:t>để</a:t>
            </a:r>
            <a:r>
              <a:rPr lang="en-US" sz="1800" kern="100" dirty="0"/>
              <a:t> </a:t>
            </a:r>
            <a:r>
              <a:rPr lang="en-US" sz="1800" kern="100" dirty="0" err="1"/>
              <a:t>tránh</a:t>
            </a:r>
            <a:r>
              <a:rPr lang="en-US" sz="1800" kern="100" dirty="0"/>
              <a:t> </a:t>
            </a:r>
            <a:r>
              <a:rPr lang="en-US" sz="1800" kern="100" dirty="0" err="1"/>
              <a:t>overfiting</a:t>
            </a:r>
            <a:r>
              <a:rPr lang="en-US" sz="1800" kern="100" dirty="0"/>
              <a:t>. </a:t>
            </a:r>
            <a:r>
              <a:rPr lang="en-US" sz="1800" kern="100" dirty="0" err="1"/>
              <a:t>Hàm</a:t>
            </a:r>
            <a:r>
              <a:rPr lang="en-US" sz="1800" kern="100" dirty="0"/>
              <a:t> </a:t>
            </a:r>
            <a:r>
              <a:rPr lang="en-US" sz="1800" kern="100" dirty="0" err="1"/>
              <a:t>mất</a:t>
            </a:r>
            <a:r>
              <a:rPr lang="en-US" sz="1800" kern="100" dirty="0"/>
              <a:t> </a:t>
            </a:r>
            <a:r>
              <a:rPr lang="en-US" sz="1800" kern="100" dirty="0" err="1"/>
              <a:t>mát</a:t>
            </a:r>
            <a:r>
              <a:rPr lang="en-US" sz="1800" kern="100" dirty="0"/>
              <a:t> </a:t>
            </a:r>
            <a:r>
              <a:rPr lang="en-US" sz="1800" kern="100" dirty="0" err="1"/>
              <a:t>sử</a:t>
            </a:r>
            <a:r>
              <a:rPr lang="en-US" sz="1800" kern="100" dirty="0"/>
              <a:t> </a:t>
            </a:r>
            <a:r>
              <a:rPr lang="en-US" sz="1800" kern="100" dirty="0" err="1"/>
              <a:t>dụng</a:t>
            </a:r>
            <a:r>
              <a:rPr lang="en-US" sz="1800" kern="100" dirty="0"/>
              <a:t> </a:t>
            </a:r>
            <a:r>
              <a:rPr lang="en-US" sz="1800" kern="100" dirty="0" err="1"/>
              <a:t>là</a:t>
            </a:r>
            <a:r>
              <a:rPr lang="en-US" sz="1800" kern="100" dirty="0"/>
              <a:t> </a:t>
            </a:r>
            <a:r>
              <a:rPr lang="en-US" sz="1800" kern="100" dirty="0" err="1"/>
              <a:t>crossentropy</a:t>
            </a:r>
            <a:r>
              <a:rPr lang="en-US" sz="1800" kern="100" dirty="0"/>
              <a:t> </a:t>
            </a:r>
            <a:r>
              <a:rPr lang="en-US" sz="1800" kern="100" dirty="0" err="1"/>
              <a:t>để</a:t>
            </a:r>
            <a:r>
              <a:rPr lang="en-US" sz="1800" kern="100" dirty="0"/>
              <a:t> </a:t>
            </a:r>
            <a:r>
              <a:rPr lang="en-US" sz="1800" kern="100" dirty="0" err="1"/>
              <a:t>đo</a:t>
            </a:r>
            <a:r>
              <a:rPr lang="en-US" sz="1800" kern="100" dirty="0"/>
              <a:t> </a:t>
            </a:r>
            <a:r>
              <a:rPr lang="en-US" sz="1800" kern="100" dirty="0" err="1"/>
              <a:t>sự</a:t>
            </a:r>
            <a:r>
              <a:rPr lang="en-US" sz="1800" kern="100" dirty="0"/>
              <a:t> </a:t>
            </a:r>
            <a:r>
              <a:rPr lang="en-US" sz="1800" kern="100" dirty="0" err="1"/>
              <a:t>sai</a:t>
            </a:r>
            <a:r>
              <a:rPr lang="en-US" sz="1800" kern="100" dirty="0"/>
              <a:t> </a:t>
            </a:r>
            <a:r>
              <a:rPr lang="en-US" sz="1800" kern="100" dirty="0" err="1"/>
              <a:t>lệch</a:t>
            </a:r>
            <a:r>
              <a:rPr lang="en-US" sz="1800" kern="100" dirty="0"/>
              <a:t> </a:t>
            </a:r>
            <a:r>
              <a:rPr lang="en-US" sz="1800" kern="100" dirty="0" err="1"/>
              <a:t>của</a:t>
            </a:r>
            <a:r>
              <a:rPr lang="en-US" sz="1800" kern="100" dirty="0"/>
              <a:t> </a:t>
            </a:r>
            <a:r>
              <a:rPr lang="en-US" sz="1800" kern="100" dirty="0" err="1"/>
              <a:t>tiêu</a:t>
            </a:r>
            <a:r>
              <a:rPr lang="en-US" sz="1800" kern="100" dirty="0"/>
              <a:t> </a:t>
            </a:r>
            <a:r>
              <a:rPr lang="en-US" sz="1800" kern="100" dirty="0" err="1"/>
              <a:t>đề</a:t>
            </a:r>
            <a:r>
              <a:rPr lang="en-US" sz="1800" kern="100" dirty="0"/>
              <a:t> </a:t>
            </a:r>
            <a:r>
              <a:rPr lang="en-US" sz="1800" kern="100" dirty="0" err="1"/>
              <a:t>dự</a:t>
            </a:r>
            <a:r>
              <a:rPr lang="en-US" sz="1800" kern="100" dirty="0"/>
              <a:t> </a:t>
            </a:r>
            <a:r>
              <a:rPr lang="en-US" sz="1800" kern="100" dirty="0" err="1"/>
              <a:t>đoán</a:t>
            </a:r>
            <a:r>
              <a:rPr lang="en-US" sz="1800" kern="100" dirty="0"/>
              <a:t>.</a:t>
            </a:r>
          </a:p>
          <a:p>
            <a:pPr marL="514350" marR="0" lvl="0" indent="-285750" algn="just">
              <a:lnSpc>
                <a:spcPct val="107000"/>
              </a:lnSpc>
              <a:spcBef>
                <a:spcPts val="0"/>
              </a:spcBef>
              <a:spcAft>
                <a:spcPts val="1000"/>
              </a:spcAft>
              <a:buFont typeface="Aptos" panose="020B0004020202020204" pitchFamily="34" charset="0"/>
              <a:buChar char="-"/>
            </a:pPr>
            <a:r>
              <a:rPr lang="en-US" sz="1800" kern="100" dirty="0" err="1">
                <a:effectLst/>
              </a:rPr>
              <a:t>C</a:t>
            </a:r>
            <a:r>
              <a:rPr lang="en-US" sz="1800" kern="100" dirty="0" err="1"/>
              <a:t>ác</a:t>
            </a:r>
            <a:r>
              <a:rPr lang="en-US" sz="1800" kern="100" dirty="0"/>
              <a:t> </a:t>
            </a:r>
            <a:r>
              <a:rPr lang="en-US" sz="1800" kern="100" dirty="0" err="1"/>
              <a:t>trọng</a:t>
            </a:r>
            <a:r>
              <a:rPr lang="en-US" sz="1800" kern="100" dirty="0"/>
              <a:t> </a:t>
            </a:r>
            <a:r>
              <a:rPr lang="en-US" sz="1800" kern="100" dirty="0" err="1"/>
              <a:t>số</a:t>
            </a:r>
            <a:r>
              <a:rPr lang="en-US" sz="1800" kern="100" dirty="0"/>
              <a:t> </a:t>
            </a:r>
            <a:r>
              <a:rPr lang="en-US" sz="1800" kern="100" dirty="0" err="1"/>
              <a:t>của</a:t>
            </a:r>
            <a:r>
              <a:rPr lang="en-US" sz="1800" kern="100" dirty="0"/>
              <a:t> Decoder </a:t>
            </a:r>
            <a:r>
              <a:rPr lang="en-US" sz="1800" kern="100" dirty="0" err="1"/>
              <a:t>sẽ</a:t>
            </a:r>
            <a:r>
              <a:rPr lang="en-US" sz="1800" kern="100" dirty="0"/>
              <a:t> </a:t>
            </a:r>
            <a:r>
              <a:rPr lang="en-US" sz="1800" kern="100" dirty="0" err="1"/>
              <a:t>được</a:t>
            </a:r>
            <a:r>
              <a:rPr lang="en-US" sz="1800" kern="100" dirty="0"/>
              <a:t> </a:t>
            </a:r>
            <a:r>
              <a:rPr lang="en-US" sz="1800" kern="100" dirty="0" err="1"/>
              <a:t>cập</a:t>
            </a:r>
            <a:r>
              <a:rPr lang="en-US" sz="1800" kern="100" dirty="0"/>
              <a:t> </a:t>
            </a:r>
            <a:r>
              <a:rPr lang="en-US" sz="1800" kern="100" dirty="0" err="1"/>
              <a:t>nhật</a:t>
            </a:r>
            <a:r>
              <a:rPr lang="en-US" sz="1800" kern="100" dirty="0"/>
              <a:t> </a:t>
            </a:r>
            <a:r>
              <a:rPr lang="en-US" sz="1800" kern="100" dirty="0" err="1"/>
              <a:t>theo</a:t>
            </a:r>
            <a:r>
              <a:rPr lang="en-US" sz="1800" kern="100" dirty="0"/>
              <a:t> </a:t>
            </a:r>
            <a:r>
              <a:rPr lang="en-US" sz="1800" kern="100" dirty="0" err="1"/>
              <a:t>giải</a:t>
            </a:r>
            <a:r>
              <a:rPr lang="en-US" sz="1800" kern="100" dirty="0"/>
              <a:t> </a:t>
            </a:r>
            <a:r>
              <a:rPr lang="en-US" sz="1800" kern="100" dirty="0" err="1"/>
              <a:t>thuật</a:t>
            </a:r>
            <a:r>
              <a:rPr lang="en-US" sz="1800" kern="100" dirty="0"/>
              <a:t> </a:t>
            </a:r>
            <a:r>
              <a:rPr lang="en-US" sz="1800" kern="100" dirty="0" err="1"/>
              <a:t>tối</a:t>
            </a:r>
            <a:r>
              <a:rPr lang="en-US" sz="1800" kern="100" dirty="0"/>
              <a:t> </a:t>
            </a:r>
            <a:r>
              <a:rPr lang="en-US" sz="1800" kern="100" dirty="0" err="1"/>
              <a:t>ưu</a:t>
            </a:r>
            <a:r>
              <a:rPr lang="en-US" sz="1800" kern="100" dirty="0"/>
              <a:t> Adam </a:t>
            </a:r>
            <a:r>
              <a:rPr lang="en-US" sz="1800" kern="100" dirty="0" err="1"/>
              <a:t>tại</a:t>
            </a:r>
            <a:r>
              <a:rPr lang="en-US" sz="1800" kern="100" dirty="0"/>
              <a:t> </a:t>
            </a:r>
            <a:r>
              <a:rPr lang="en-US" sz="1800" kern="100" dirty="0" err="1"/>
              <a:t>Backpropagtion</a:t>
            </a:r>
            <a:r>
              <a:rPr lang="en-US" sz="1800" kern="100" dirty="0"/>
              <a:t>.</a:t>
            </a:r>
            <a:endParaRPr lang="en-US" sz="1800" kern="100" dirty="0">
              <a:effectLst/>
            </a:endParaRPr>
          </a:p>
          <a:p>
            <a:pPr marL="514350" marR="0" lvl="0" indent="-285750" algn="just">
              <a:lnSpc>
                <a:spcPct val="107000"/>
              </a:lnSpc>
              <a:spcBef>
                <a:spcPts val="0"/>
              </a:spcBef>
              <a:spcAft>
                <a:spcPts val="0"/>
              </a:spcAft>
              <a:buFont typeface="Aptos" panose="020B0004020202020204" pitchFamily="34" charset="0"/>
              <a:buChar char="-"/>
            </a:pPr>
            <a:endParaRPr lang="en-US" sz="2000" kern="100" dirty="0">
              <a:effectLst/>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5" name="Picture 4" descr="A diagram of a process&#10;&#10;Description automatically generated">
            <a:extLst>
              <a:ext uri="{FF2B5EF4-FFF2-40B4-BE49-F238E27FC236}">
                <a16:creationId xmlns:a16="http://schemas.microsoft.com/office/drawing/2014/main" id="{6844AE86-398E-1FB3-DBBC-48059528E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567" y="1095134"/>
            <a:ext cx="3879533" cy="5074571"/>
          </a:xfrm>
          <a:prstGeom prst="rect">
            <a:avLst/>
          </a:prstGeom>
        </p:spPr>
      </p:pic>
    </p:spTree>
    <p:extLst>
      <p:ext uri="{BB962C8B-B14F-4D97-AF65-F5344CB8AC3E}">
        <p14:creationId xmlns:p14="http://schemas.microsoft.com/office/powerpoint/2010/main" val="102218386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6. </a:t>
            </a:r>
            <a:r>
              <a:rPr lang="en-US" dirty="0" err="1"/>
              <a:t>Kết</a:t>
            </a:r>
            <a:r>
              <a:rPr lang="en-US" dirty="0"/>
              <a:t> </a:t>
            </a:r>
            <a:r>
              <a:rPr lang="en-US" dirty="0" err="1"/>
              <a:t>quả</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8" name="Picture 7" descr="A collage of different activities&#10;&#10;Description automatically generated">
            <a:extLst>
              <a:ext uri="{FF2B5EF4-FFF2-40B4-BE49-F238E27FC236}">
                <a16:creationId xmlns:a16="http://schemas.microsoft.com/office/drawing/2014/main" id="{B1902F04-9BA2-11DE-AC8E-880AEBD812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4471" y="1697732"/>
            <a:ext cx="7163057" cy="4649099"/>
          </a:xfrm>
          <a:prstGeom prst="rect">
            <a:avLst/>
          </a:prstGeom>
          <a:noFill/>
          <a:ln>
            <a:noFill/>
          </a:ln>
        </p:spPr>
      </p:pic>
      <p:sp>
        <p:nvSpPr>
          <p:cNvPr id="10" name="Text Placeholder 2">
            <a:extLst>
              <a:ext uri="{FF2B5EF4-FFF2-40B4-BE49-F238E27FC236}">
                <a16:creationId xmlns:a16="http://schemas.microsoft.com/office/drawing/2014/main" id="{E2D62A47-AB04-60CD-5BAF-EF8B7CF8E2A7}"/>
              </a:ext>
            </a:extLst>
          </p:cNvPr>
          <p:cNvSpPr txBox="1">
            <a:spLocks/>
          </p:cNvSpPr>
          <p:nvPr/>
        </p:nvSpPr>
        <p:spPr>
          <a:xfrm>
            <a:off x="338735" y="1051401"/>
            <a:ext cx="11514528"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sp>
        <p:nvSpPr>
          <p:cNvPr id="14" name="TextBox 13">
            <a:extLst>
              <a:ext uri="{FF2B5EF4-FFF2-40B4-BE49-F238E27FC236}">
                <a16:creationId xmlns:a16="http://schemas.microsoft.com/office/drawing/2014/main" id="{02CA238B-D674-3B4F-0F7B-894170624DBD}"/>
              </a:ext>
            </a:extLst>
          </p:cNvPr>
          <p:cNvSpPr txBox="1"/>
          <p:nvPr/>
        </p:nvSpPr>
        <p:spPr>
          <a:xfrm>
            <a:off x="406400" y="947108"/>
            <a:ext cx="11131550" cy="646331"/>
          </a:xfrm>
          <a:prstGeom prst="rect">
            <a:avLst/>
          </a:prstGeom>
          <a:noFill/>
        </p:spPr>
        <p:txBody>
          <a:bodyPr wrap="square">
            <a:spAutoFit/>
          </a:bodyPr>
          <a:lstStyle/>
          <a:p>
            <a:pPr marL="285750" indent="-285750">
              <a:buFont typeface="Arial" panose="020B0604020202020204" pitchFamily="34" charset="0"/>
              <a:buChar char="•"/>
            </a:pPr>
            <a:r>
              <a:rPr lang="vi-VN" dirty="0">
                <a:latin typeface="Lato" panose="020F0502020204030203" pitchFamily="34" charset="0"/>
                <a:ea typeface="Lato" panose="020F0502020204030203" pitchFamily="34" charset="0"/>
                <a:cs typeface="Lato" panose="020F0502020204030203" pitchFamily="34" charset="0"/>
              </a:rPr>
              <a:t>Kết quả đạt được từ mô hình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tương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đối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xác</a:t>
            </a:r>
            <a:r>
              <a:rPr lang="vi-VN"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tuy</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nhiên</a:t>
            </a:r>
            <a:r>
              <a:rPr lang="vi-VN" dirty="0">
                <a:latin typeface="Lato" panose="020F0502020204030203" pitchFamily="34" charset="0"/>
                <a:ea typeface="Lato" panose="020F0502020204030203" pitchFamily="34" charset="0"/>
                <a:cs typeface="Lato" panose="020F0502020204030203" pitchFamily="34" charset="0"/>
              </a:rPr>
              <a:t> vẫn còn những lỗi sai như: thừa từ, nhận diện sai đối tượng,</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 </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525239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6. </a:t>
            </a:r>
            <a:r>
              <a:rPr lang="en-US" dirty="0" err="1"/>
              <a:t>Kết</a:t>
            </a:r>
            <a:r>
              <a:rPr lang="en-US" dirty="0"/>
              <a:t> </a:t>
            </a:r>
            <a:r>
              <a:rPr lang="en-US" dirty="0" err="1"/>
              <a:t>quả</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10" name="Text Placeholder 2">
            <a:extLst>
              <a:ext uri="{FF2B5EF4-FFF2-40B4-BE49-F238E27FC236}">
                <a16:creationId xmlns:a16="http://schemas.microsoft.com/office/drawing/2014/main" id="{E2D62A47-AB04-60CD-5BAF-EF8B7CF8E2A7}"/>
              </a:ext>
            </a:extLst>
          </p:cNvPr>
          <p:cNvSpPr txBox="1">
            <a:spLocks/>
          </p:cNvSpPr>
          <p:nvPr/>
        </p:nvSpPr>
        <p:spPr>
          <a:xfrm>
            <a:off x="338735" y="1051401"/>
            <a:ext cx="11514528"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pic>
        <p:nvPicPr>
          <p:cNvPr id="3" name="Picture 2" descr="A graph showing a line graph&#10;&#10;Description automatically generated with medium confidence">
            <a:extLst>
              <a:ext uri="{FF2B5EF4-FFF2-40B4-BE49-F238E27FC236}">
                <a16:creationId xmlns:a16="http://schemas.microsoft.com/office/drawing/2014/main" id="{4CCC6EF2-2571-290C-8D74-A193A01FD495}"/>
              </a:ext>
            </a:extLst>
          </p:cNvPr>
          <p:cNvPicPr>
            <a:picLocks noChangeAspect="1"/>
          </p:cNvPicPr>
          <p:nvPr/>
        </p:nvPicPr>
        <p:blipFill>
          <a:blip r:embed="rId2"/>
          <a:stretch>
            <a:fillRect/>
          </a:stretch>
        </p:blipFill>
        <p:spPr>
          <a:xfrm>
            <a:off x="2694361" y="2545904"/>
            <a:ext cx="6803277" cy="3548503"/>
          </a:xfrm>
          <a:prstGeom prst="rect">
            <a:avLst/>
          </a:prstGeom>
        </p:spPr>
      </p:pic>
      <p:sp>
        <p:nvSpPr>
          <p:cNvPr id="4" name="TextBox 3">
            <a:extLst>
              <a:ext uri="{FF2B5EF4-FFF2-40B4-BE49-F238E27FC236}">
                <a16:creationId xmlns:a16="http://schemas.microsoft.com/office/drawing/2014/main" id="{F6EFB544-7D33-E338-32F4-3F90BB54E637}"/>
              </a:ext>
            </a:extLst>
          </p:cNvPr>
          <p:cNvSpPr txBox="1"/>
          <p:nvPr/>
        </p:nvSpPr>
        <p:spPr>
          <a:xfrm>
            <a:off x="406400" y="947108"/>
            <a:ext cx="11131550" cy="1477328"/>
          </a:xfrm>
          <a:prstGeom prst="rect">
            <a:avLst/>
          </a:prstGeom>
          <a:noFill/>
        </p:spPr>
        <p:txBody>
          <a:bodyPr wrap="square">
            <a:spAutoFit/>
          </a:bodyPr>
          <a:lstStyle/>
          <a:p>
            <a:pPr marL="285750" indent="-285750" algn="just">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Mô</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hình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bị</a:t>
            </a:r>
            <a:r>
              <a:rPr lang="en-US" dirty="0">
                <a:latin typeface="Lato" panose="020F0502020204030203" pitchFamily="34" charset="0"/>
                <a:ea typeface="Lato" panose="020F0502020204030203" pitchFamily="34" charset="0"/>
                <a:cs typeface="Lato" panose="020F0502020204030203" pitchFamily="34" charset="0"/>
              </a:rPr>
              <a:t> dropout </a:t>
            </a:r>
            <a:r>
              <a:rPr lang="en-US" dirty="0" err="1">
                <a:latin typeface="Lato" panose="020F0502020204030203" pitchFamily="34" charset="0"/>
                <a:ea typeface="Lato" panose="020F0502020204030203" pitchFamily="34" charset="0"/>
                <a:cs typeface="Lato" panose="020F0502020204030203" pitchFamily="34" charset="0"/>
              </a:rPr>
              <a:t>từ</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khá</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sớm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Từ</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chúng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em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rút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ra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định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hướng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thiện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hiệu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suất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mô</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hình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trong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tương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lai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bằng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thập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huấn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luyện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nhiều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dữ</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liệu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hơn</a:t>
            </a:r>
            <a:r>
              <a:rPr lang="en-US" dirty="0">
                <a:latin typeface="Lato" panose="020F0502020204030203" pitchFamily="34" charset="0"/>
                <a:ea typeface="Lato" panose="020F0502020204030203" pitchFamily="34" charset="0"/>
                <a:cs typeface="Lato" panose="020F0502020204030203" pitchFamily="34" charset="0"/>
              </a:rPr>
              <a:t>, </a:t>
            </a:r>
            <a:r>
              <a:rPr lang="vi-VN" dirty="0">
                <a:latin typeface="Lato" panose="020F0502020204030203" pitchFamily="34" charset="0"/>
                <a:ea typeface="Lato" panose="020F0502020204030203" pitchFamily="34" charset="0"/>
                <a:cs typeface="Lato" panose="020F0502020204030203" pitchFamily="34" charset="0"/>
              </a:rPr>
              <a:t>hay sử dụng cơ chế Attention để giúp mô hình có thể tập trung vào các phần quan trọng của hình ảnh khi sinh ra mỗi từ ở Decoder. Xa hơn nữa là sử dụng mô hình Transformer, một mô hình hiệu quả trong nhiều bài toán xử lý ngôn ngữ tự nhiên và thị giác máy tính.</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5576933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7. </a:t>
            </a:r>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286739" y="1051401"/>
            <a:ext cx="11515725" cy="4938713"/>
          </a:xfrm>
        </p:spPr>
        <p:txBody>
          <a:bodyPr/>
          <a:lstStyle/>
          <a:p>
            <a:pPr marL="342900" marR="0" lvl="0" indent="-342900" algn="just">
              <a:lnSpc>
                <a:spcPct val="150000"/>
              </a:lnSpc>
              <a:spcBef>
                <a:spcPts val="0"/>
              </a:spcBef>
              <a:spcAft>
                <a:spcPts val="0"/>
              </a:spcAft>
              <a:buFont typeface="Symbol" panose="05050102010706020507" pitchFamily="18" charset="2"/>
              <a:buChar char=""/>
            </a:pPr>
            <a:r>
              <a:rPr lang="en-US" sz="2000" kern="100" dirty="0" err="1">
                <a:effectLst/>
              </a:rPr>
              <a:t>Giáo</a:t>
            </a:r>
            <a:r>
              <a:rPr lang="en-US" sz="2000" kern="100" dirty="0">
                <a:effectLst/>
              </a:rPr>
              <a:t> </a:t>
            </a:r>
            <a:r>
              <a:rPr lang="en-US" sz="2000" kern="100" dirty="0" err="1">
                <a:effectLst/>
              </a:rPr>
              <a:t>trình</a:t>
            </a:r>
            <a:r>
              <a:rPr lang="en-US" sz="2000" kern="100" dirty="0">
                <a:effectLst/>
              </a:rPr>
              <a:t> </a:t>
            </a:r>
            <a:r>
              <a:rPr lang="en-US" sz="2000" kern="100" dirty="0" err="1">
                <a:effectLst/>
              </a:rPr>
              <a:t>nhập</a:t>
            </a:r>
            <a:r>
              <a:rPr lang="en-US" sz="2000" kern="100" dirty="0">
                <a:effectLst/>
              </a:rPr>
              <a:t> </a:t>
            </a:r>
            <a:r>
              <a:rPr lang="en-US" sz="2000" kern="100" dirty="0" err="1">
                <a:effectLst/>
              </a:rPr>
              <a:t>môn</a:t>
            </a:r>
            <a:r>
              <a:rPr lang="en-US" sz="2000" kern="100" dirty="0">
                <a:effectLst/>
              </a:rPr>
              <a:t> </a:t>
            </a:r>
            <a:r>
              <a:rPr lang="en-US" sz="2000" kern="100" dirty="0" err="1">
                <a:effectLst/>
              </a:rPr>
              <a:t>Học</a:t>
            </a:r>
            <a:r>
              <a:rPr lang="en-US" sz="2000" kern="100" dirty="0">
                <a:effectLst/>
              </a:rPr>
              <a:t> </a:t>
            </a:r>
            <a:r>
              <a:rPr lang="en-US" sz="2000" kern="100" dirty="0" err="1">
                <a:effectLst/>
              </a:rPr>
              <a:t>máy</a:t>
            </a:r>
            <a:r>
              <a:rPr lang="en-US" sz="2000" kern="100" dirty="0">
                <a:effectLst/>
              </a:rPr>
              <a:t> </a:t>
            </a:r>
            <a:r>
              <a:rPr lang="en-US" sz="2000" kern="100" dirty="0" err="1">
                <a:effectLst/>
              </a:rPr>
              <a:t>và</a:t>
            </a:r>
            <a:r>
              <a:rPr lang="en-US" sz="2000" kern="100" dirty="0">
                <a:effectLst/>
              </a:rPr>
              <a:t> </a:t>
            </a:r>
            <a:r>
              <a:rPr lang="en-US" sz="2000" kern="100" dirty="0" err="1">
                <a:effectLst/>
              </a:rPr>
              <a:t>Khai</a:t>
            </a:r>
            <a:r>
              <a:rPr lang="en-US" sz="2000" kern="100" dirty="0">
                <a:effectLst/>
              </a:rPr>
              <a:t> </a:t>
            </a:r>
            <a:r>
              <a:rPr lang="en-US" sz="2000" kern="100" dirty="0" err="1">
                <a:effectLst/>
              </a:rPr>
              <a:t>phá</a:t>
            </a:r>
            <a:r>
              <a:rPr lang="en-US" sz="2000" kern="100" dirty="0">
                <a:effectLst/>
              </a:rPr>
              <a:t> </a:t>
            </a:r>
            <a:r>
              <a:rPr lang="en-US" sz="2000" kern="100" dirty="0" err="1">
                <a:effectLst/>
              </a:rPr>
              <a:t>dữ</a:t>
            </a:r>
            <a:r>
              <a:rPr lang="en-US" sz="2000" kern="100" dirty="0">
                <a:effectLst/>
              </a:rPr>
              <a:t> </a:t>
            </a:r>
            <a:r>
              <a:rPr lang="en-US" sz="2000" kern="100" dirty="0" err="1">
                <a:effectLst/>
              </a:rPr>
              <a:t>liệu</a:t>
            </a:r>
            <a:r>
              <a:rPr lang="en-US" sz="2000" kern="100" dirty="0">
                <a:effectLst/>
              </a:rPr>
              <a:t>.</a:t>
            </a:r>
          </a:p>
          <a:p>
            <a:pPr marL="342900" marR="0" lvl="0" indent="-342900" algn="just">
              <a:lnSpc>
                <a:spcPct val="150000"/>
              </a:lnSpc>
              <a:spcBef>
                <a:spcPts val="0"/>
              </a:spcBef>
              <a:spcAft>
                <a:spcPts val="0"/>
              </a:spcAft>
              <a:buFont typeface="Symbol" panose="05050102010706020507" pitchFamily="18" charset="2"/>
              <a:buChar char=""/>
            </a:pPr>
            <a:r>
              <a:rPr lang="en-US" sz="2000" kern="100" dirty="0" err="1">
                <a:effectLst/>
              </a:rPr>
              <a:t>Hochreiter</a:t>
            </a:r>
            <a:r>
              <a:rPr lang="en-US" sz="2000" kern="100" dirty="0">
                <a:effectLst/>
              </a:rPr>
              <a:t>, S., &amp; </a:t>
            </a:r>
            <a:r>
              <a:rPr lang="en-US" sz="2000" kern="100" dirty="0" err="1">
                <a:effectLst/>
              </a:rPr>
              <a:t>Schmidhuber</a:t>
            </a:r>
            <a:r>
              <a:rPr lang="en-US" sz="2000" kern="100" dirty="0">
                <a:effectLst/>
              </a:rPr>
              <a:t>, J. (1997). "Long short-term memory." Neural Computation.</a:t>
            </a:r>
          </a:p>
          <a:p>
            <a:pPr marL="342900" marR="0" lvl="0" indent="-342900" algn="just">
              <a:lnSpc>
                <a:spcPct val="150000"/>
              </a:lnSpc>
              <a:spcBef>
                <a:spcPts val="0"/>
              </a:spcBef>
              <a:spcAft>
                <a:spcPts val="0"/>
              </a:spcAft>
              <a:buFont typeface="Symbol" panose="05050102010706020507" pitchFamily="18" charset="2"/>
              <a:buChar char=""/>
            </a:pPr>
            <a:r>
              <a:rPr lang="en-US" sz="2000" kern="100" dirty="0" err="1">
                <a:effectLst/>
              </a:rPr>
              <a:t>Sutskever</a:t>
            </a:r>
            <a:r>
              <a:rPr lang="en-US" sz="2000" kern="100" dirty="0">
                <a:effectLst/>
              </a:rPr>
              <a:t>, I., </a:t>
            </a:r>
            <a:r>
              <a:rPr lang="en-US" sz="2000" kern="100" dirty="0" err="1">
                <a:effectLst/>
              </a:rPr>
              <a:t>Vinyals</a:t>
            </a:r>
            <a:r>
              <a:rPr lang="en-US" sz="2000" kern="100" dirty="0">
                <a:effectLst/>
              </a:rPr>
              <a:t>, O., &amp; Le, Q. V. (2014). "Sequence to Sequence Learning with Neural Networks." Advances in Neural Information Processing Systems (NIPS).</a:t>
            </a:r>
          </a:p>
          <a:p>
            <a:pPr marL="342900" marR="0" lvl="0" indent="-342900" algn="just">
              <a:lnSpc>
                <a:spcPct val="150000"/>
              </a:lnSpc>
              <a:spcBef>
                <a:spcPts val="0"/>
              </a:spcBef>
              <a:spcAft>
                <a:spcPts val="0"/>
              </a:spcAft>
              <a:buFont typeface="Symbol" panose="05050102010706020507" pitchFamily="18" charset="2"/>
              <a:buChar char=""/>
            </a:pPr>
            <a:r>
              <a:rPr lang="en-US" sz="2000" kern="100" dirty="0" err="1">
                <a:effectLst/>
              </a:rPr>
              <a:t>Iandola</a:t>
            </a:r>
            <a:r>
              <a:rPr lang="en-US" sz="2000" kern="100" dirty="0">
                <a:effectLst/>
              </a:rPr>
              <a:t>, F. N., Han, S., </a:t>
            </a:r>
            <a:r>
              <a:rPr lang="en-US" sz="2000" kern="100" dirty="0" err="1">
                <a:effectLst/>
              </a:rPr>
              <a:t>Moskewicz</a:t>
            </a:r>
            <a:r>
              <a:rPr lang="en-US" sz="2000" kern="100" dirty="0">
                <a:effectLst/>
              </a:rPr>
              <a:t>, M. W., Ashraf, K., Dally, W. J., &amp; </a:t>
            </a:r>
            <a:r>
              <a:rPr lang="en-US" sz="2000" kern="100" dirty="0" err="1">
                <a:effectLst/>
              </a:rPr>
              <a:t>Keutzer</a:t>
            </a:r>
            <a:r>
              <a:rPr lang="en-US" sz="2000" kern="100" dirty="0">
                <a:effectLst/>
              </a:rPr>
              <a:t>, K. (2016). "</a:t>
            </a:r>
            <a:r>
              <a:rPr lang="en-US" sz="2000" kern="100" dirty="0" err="1">
                <a:effectLst/>
              </a:rPr>
              <a:t>SqueezeNet</a:t>
            </a:r>
            <a:r>
              <a:rPr lang="en-US" sz="2000" kern="100" dirty="0">
                <a:effectLst/>
              </a:rPr>
              <a:t>: </a:t>
            </a:r>
            <a:r>
              <a:rPr lang="en-US" sz="2000" kern="100" dirty="0" err="1">
                <a:effectLst/>
              </a:rPr>
              <a:t>AlexNet</a:t>
            </a:r>
            <a:r>
              <a:rPr lang="en-US" sz="2000" kern="100" dirty="0">
                <a:effectLst/>
              </a:rPr>
              <a:t>-level accuracy with 50x fewer parameters and &lt;0.5MB model size." </a:t>
            </a:r>
            <a:r>
              <a:rPr lang="en-US" sz="2000" kern="100" dirty="0" err="1">
                <a:effectLst/>
              </a:rPr>
              <a:t>arXiv</a:t>
            </a:r>
            <a:r>
              <a:rPr lang="en-US" sz="2000" kern="100" dirty="0">
                <a:effectLst/>
              </a:rPr>
              <a:t> preprint arXiv:1602.07360.</a:t>
            </a:r>
          </a:p>
          <a:p>
            <a:pPr marL="342900" marR="0" lvl="0" indent="-342900" algn="just">
              <a:lnSpc>
                <a:spcPct val="150000"/>
              </a:lnSpc>
              <a:spcBef>
                <a:spcPts val="0"/>
              </a:spcBef>
              <a:spcAft>
                <a:spcPts val="0"/>
              </a:spcAft>
              <a:buFont typeface="Symbol" panose="05050102010706020507" pitchFamily="18" charset="2"/>
              <a:buChar char=""/>
            </a:pPr>
            <a:r>
              <a:rPr lang="en-US" sz="2000" kern="100" dirty="0" err="1">
                <a:effectLst/>
              </a:rPr>
              <a:t>Vinyals</a:t>
            </a:r>
            <a:r>
              <a:rPr lang="en-US" sz="2000" kern="100" dirty="0">
                <a:effectLst/>
              </a:rPr>
              <a:t>, O., </a:t>
            </a:r>
            <a:r>
              <a:rPr lang="en-US" sz="2000" kern="100" dirty="0" err="1">
                <a:effectLst/>
              </a:rPr>
              <a:t>Toshev</a:t>
            </a:r>
            <a:r>
              <a:rPr lang="en-US" sz="2000" kern="100" dirty="0">
                <a:effectLst/>
              </a:rPr>
              <a:t>, A., Bengio, S., &amp; Erhan, D. (2015). Show and Tell: A Neural Image Caption Generator. Proceedings of the IEEE Conference on Computer Vision and Pattern Recognition (CVPR), 3156-3164. </a:t>
            </a:r>
          </a:p>
          <a:p>
            <a:pPr>
              <a:lnSpc>
                <a:spcPct val="150000"/>
              </a:lnSpc>
            </a:pPr>
            <a:endParaRPr lang="en-US" sz="20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16</a:t>
            </a:fld>
            <a:endParaRPr lang="en-US"/>
          </a:p>
        </p:txBody>
      </p:sp>
    </p:spTree>
    <p:extLst>
      <p:ext uri="{BB962C8B-B14F-4D97-AF65-F5344CB8AC3E}">
        <p14:creationId xmlns:p14="http://schemas.microsoft.com/office/powerpoint/2010/main" val="35760370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79062716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112679"/>
            <a:ext cx="1076546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180340" marR="147320">
              <a:lnSpc>
                <a:spcPct val="130000"/>
              </a:lnSpc>
              <a:spcBef>
                <a:spcPts val="1200"/>
              </a:spcBef>
              <a:spcAft>
                <a:spcPts val="0"/>
              </a:spcAft>
            </a:pPr>
            <a:r>
              <a:rPr lang="en-US" sz="3200" b="1" kern="100" dirty="0">
                <a:effectLst/>
              </a:rPr>
              <a:t>XÂY DỰNG MÔ HÌNH </a:t>
            </a:r>
            <a:endParaRPr lang="en-US" sz="3200" kern="100" dirty="0">
              <a:effectLst/>
            </a:endParaRPr>
          </a:p>
          <a:p>
            <a:pPr marL="180340" marR="147320">
              <a:lnSpc>
                <a:spcPct val="130000"/>
              </a:lnSpc>
              <a:spcBef>
                <a:spcPts val="0"/>
              </a:spcBef>
              <a:spcAft>
                <a:spcPts val="1200"/>
              </a:spcAft>
            </a:pPr>
            <a:r>
              <a:rPr lang="en-US" sz="3200" b="1" kern="100" dirty="0">
                <a:effectLst/>
              </a:rPr>
              <a:t>MIÊU TẢ CHỦ ĐỀ BỨC ẢNH (IMAGE CAPTIONING)</a:t>
            </a:r>
            <a:endParaRPr lang="en-US" sz="3200" kern="100" dirty="0">
              <a:effectLst/>
            </a:endParaRP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606328" y="3789795"/>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200" b="1" dirty="0" err="1">
                <a:effectLst/>
              </a:rPr>
              <a:t>Học</a:t>
            </a:r>
            <a:r>
              <a:rPr lang="en-US" sz="3200" b="1" dirty="0">
                <a:effectLst/>
              </a:rPr>
              <a:t> </a:t>
            </a:r>
            <a:r>
              <a:rPr lang="en-US" sz="3200" b="1" dirty="0" err="1">
                <a:effectLst/>
              </a:rPr>
              <a:t>máy</a:t>
            </a:r>
            <a:r>
              <a:rPr lang="en-US" sz="3200" b="1" dirty="0">
                <a:effectLst/>
              </a:rPr>
              <a:t> </a:t>
            </a:r>
            <a:r>
              <a:rPr lang="en-US" sz="3200" b="1" dirty="0" err="1">
                <a:effectLst/>
              </a:rPr>
              <a:t>và</a:t>
            </a:r>
            <a:r>
              <a:rPr lang="en-US" sz="3200" b="1" dirty="0">
                <a:effectLst/>
              </a:rPr>
              <a:t> </a:t>
            </a:r>
            <a:r>
              <a:rPr lang="en-US" sz="3200" b="1" dirty="0" err="1">
                <a:effectLst/>
              </a:rPr>
              <a:t>Khai</a:t>
            </a:r>
            <a:r>
              <a:rPr lang="en-US" sz="3200" b="1" dirty="0">
                <a:effectLst/>
              </a:rPr>
              <a:t> </a:t>
            </a:r>
            <a:r>
              <a:rPr lang="en-US" sz="3200" b="1" dirty="0" err="1">
                <a:effectLst/>
              </a:rPr>
              <a:t>phá</a:t>
            </a:r>
            <a:r>
              <a:rPr lang="en-US" sz="3200" b="1" dirty="0">
                <a:effectLst/>
              </a:rPr>
              <a:t> </a:t>
            </a:r>
            <a:r>
              <a:rPr lang="en-US" sz="3200" b="1" dirty="0" err="1">
                <a:effectLst/>
              </a:rPr>
              <a:t>dữ</a:t>
            </a:r>
            <a:r>
              <a:rPr lang="en-US" sz="3200" b="1" dirty="0">
                <a:effectLst/>
              </a:rPr>
              <a:t> </a:t>
            </a:r>
            <a:r>
              <a:rPr lang="en-US" sz="3200" b="1" dirty="0" err="1">
                <a:effectLst/>
              </a:rPr>
              <a:t>liệu</a:t>
            </a:r>
            <a:endParaRPr lang="en-US" sz="32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1. </a:t>
            </a:r>
            <a:r>
              <a:rPr lang="en-US" dirty="0" err="1"/>
              <a:t>Lời</a:t>
            </a:r>
            <a:r>
              <a:rPr lang="en-US" dirty="0"/>
              <a:t> </a:t>
            </a:r>
            <a:r>
              <a:rPr lang="en-US" dirty="0" err="1"/>
              <a:t>nói</a:t>
            </a:r>
            <a:r>
              <a:rPr lang="en-US" dirty="0"/>
              <a:t> </a:t>
            </a:r>
            <a:r>
              <a:rPr lang="en-US" dirty="0" err="1"/>
              <a:t>đầu</a:t>
            </a:r>
            <a:r>
              <a:rPr lang="en-US" dirty="0"/>
              <a:t> </a:t>
            </a:r>
            <a:r>
              <a:rPr lang="en-US" dirty="0" err="1"/>
              <a:t>và</a:t>
            </a:r>
            <a:r>
              <a:rPr lang="en-US" dirty="0"/>
              <a:t> </a:t>
            </a:r>
            <a:r>
              <a:rPr lang="en-US" dirty="0" err="1"/>
              <a:t>lý</a:t>
            </a:r>
            <a:r>
              <a:rPr lang="en-US" dirty="0"/>
              <a:t> do </a:t>
            </a:r>
            <a:r>
              <a:rPr lang="en-US" dirty="0" err="1"/>
              <a:t>chọn</a:t>
            </a:r>
            <a:r>
              <a:rPr lang="en-US" dirty="0"/>
              <a:t> </a:t>
            </a:r>
            <a:r>
              <a:rPr lang="en-US" dirty="0" err="1"/>
              <a:t>đề</a:t>
            </a:r>
            <a:r>
              <a:rPr lang="en-US" dirty="0"/>
              <a:t> </a:t>
            </a:r>
            <a:r>
              <a:rPr lang="en-US" dirty="0" err="1"/>
              <a:t>tài</a:t>
            </a:r>
            <a:r>
              <a:rPr lang="en-US" dirty="0"/>
              <a:t> </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520405" y="1040992"/>
            <a:ext cx="10779399" cy="4909124"/>
          </a:xfrm>
        </p:spPr>
        <p:txBody>
          <a:bodyPr/>
          <a:lstStyle/>
          <a:p>
            <a:pPr algn="just"/>
            <a:r>
              <a:rPr lang="en-US" sz="1800" dirty="0" err="1">
                <a:effectLst/>
              </a:rPr>
              <a:t>Sự</a:t>
            </a:r>
            <a:r>
              <a:rPr lang="en-US" sz="1800" dirty="0">
                <a:effectLst/>
              </a:rPr>
              <a:t> </a:t>
            </a:r>
            <a:r>
              <a:rPr lang="en-US" sz="1800" dirty="0" err="1">
                <a:effectLst/>
              </a:rPr>
              <a:t>phát</a:t>
            </a:r>
            <a:r>
              <a:rPr lang="en-US" sz="1800" dirty="0">
                <a:effectLst/>
              </a:rPr>
              <a:t> </a:t>
            </a:r>
            <a:r>
              <a:rPr lang="en-US" sz="1800" dirty="0" err="1">
                <a:effectLst/>
              </a:rPr>
              <a:t>triển</a:t>
            </a:r>
            <a:r>
              <a:rPr lang="en-US" sz="1800" dirty="0">
                <a:effectLst/>
              </a:rPr>
              <a:t> </a:t>
            </a:r>
            <a:r>
              <a:rPr lang="en-US" sz="1800" dirty="0" err="1">
                <a:effectLst/>
              </a:rPr>
              <a:t>vượt</a:t>
            </a:r>
            <a:r>
              <a:rPr lang="en-US" sz="1800" dirty="0">
                <a:effectLst/>
              </a:rPr>
              <a:t> </a:t>
            </a:r>
            <a:r>
              <a:rPr lang="en-US" sz="1800" dirty="0" err="1">
                <a:effectLst/>
              </a:rPr>
              <a:t>bậc</a:t>
            </a:r>
            <a:r>
              <a:rPr lang="en-US" sz="1800" dirty="0">
                <a:effectLst/>
              </a:rPr>
              <a:t> </a:t>
            </a:r>
            <a:r>
              <a:rPr lang="en-US" sz="1800" dirty="0" err="1">
                <a:effectLst/>
              </a:rPr>
              <a:t>của</a:t>
            </a:r>
            <a:r>
              <a:rPr lang="en-US" sz="1800" dirty="0">
                <a:effectLst/>
              </a:rPr>
              <a:t> </a:t>
            </a:r>
            <a:r>
              <a:rPr lang="en-US" sz="1800" dirty="0" err="1">
                <a:effectLst/>
              </a:rPr>
              <a:t>trí</a:t>
            </a:r>
            <a:r>
              <a:rPr lang="en-US" sz="1800" dirty="0">
                <a:effectLst/>
              </a:rPr>
              <a:t> </a:t>
            </a:r>
            <a:r>
              <a:rPr lang="en-US" sz="1800" dirty="0" err="1">
                <a:effectLst/>
              </a:rPr>
              <a:t>tuệ</a:t>
            </a:r>
            <a:r>
              <a:rPr lang="en-US" sz="1800" dirty="0">
                <a:effectLst/>
              </a:rPr>
              <a:t> </a:t>
            </a:r>
            <a:r>
              <a:rPr lang="en-US" sz="1800" dirty="0" err="1">
                <a:effectLst/>
              </a:rPr>
              <a:t>nhân</a:t>
            </a:r>
            <a:r>
              <a:rPr lang="en-US" sz="1800" dirty="0">
                <a:effectLst/>
              </a:rPr>
              <a:t> </a:t>
            </a:r>
            <a:r>
              <a:rPr lang="en-US" sz="1800" dirty="0" err="1">
                <a:effectLst/>
              </a:rPr>
              <a:t>tạo</a:t>
            </a:r>
            <a:r>
              <a:rPr lang="en-US" sz="1800" dirty="0">
                <a:effectLst/>
              </a:rPr>
              <a:t> (AI) </a:t>
            </a:r>
            <a:r>
              <a:rPr lang="en-US" sz="1800" dirty="0" err="1">
                <a:effectLst/>
              </a:rPr>
              <a:t>và</a:t>
            </a:r>
            <a:r>
              <a:rPr lang="en-US" sz="1800" dirty="0">
                <a:effectLst/>
              </a:rPr>
              <a:t> </a:t>
            </a:r>
            <a:r>
              <a:rPr lang="en-US" sz="1800" dirty="0" err="1">
                <a:effectLst/>
              </a:rPr>
              <a:t>học</a:t>
            </a:r>
            <a:r>
              <a:rPr lang="en-US" sz="1800" dirty="0">
                <a:effectLst/>
              </a:rPr>
              <a:t> </a:t>
            </a:r>
            <a:r>
              <a:rPr lang="en-US" sz="1800" dirty="0" err="1">
                <a:effectLst/>
              </a:rPr>
              <a:t>sâu</a:t>
            </a:r>
            <a:r>
              <a:rPr lang="en-US" sz="1800" dirty="0">
                <a:effectLst/>
              </a:rPr>
              <a:t> (Deep Learning) </a:t>
            </a:r>
            <a:r>
              <a:rPr lang="en-US" sz="1800" dirty="0" err="1">
                <a:effectLst/>
              </a:rPr>
              <a:t>đã</a:t>
            </a:r>
            <a:r>
              <a:rPr lang="en-US" sz="1800" dirty="0">
                <a:effectLst/>
              </a:rPr>
              <a:t> </a:t>
            </a:r>
            <a:r>
              <a:rPr lang="en-US" sz="1800" dirty="0" err="1">
                <a:effectLst/>
              </a:rPr>
              <a:t>mang</a:t>
            </a:r>
            <a:r>
              <a:rPr lang="en-US" sz="1800" dirty="0">
                <a:effectLst/>
              </a:rPr>
              <a:t> </a:t>
            </a:r>
            <a:r>
              <a:rPr lang="en-US" sz="1800" dirty="0" err="1">
                <a:effectLst/>
              </a:rPr>
              <a:t>lại</a:t>
            </a:r>
            <a:r>
              <a:rPr lang="en-US" sz="1800" dirty="0">
                <a:effectLst/>
              </a:rPr>
              <a:t> </a:t>
            </a:r>
            <a:r>
              <a:rPr lang="en-US" sz="1800" dirty="0" err="1">
                <a:effectLst/>
              </a:rPr>
              <a:t>nhiều</a:t>
            </a:r>
            <a:r>
              <a:rPr lang="en-US" sz="1800" dirty="0">
                <a:effectLst/>
              </a:rPr>
              <a:t> </a:t>
            </a:r>
            <a:r>
              <a:rPr lang="en-US" sz="1800" dirty="0" err="1">
                <a:effectLst/>
              </a:rPr>
              <a:t>thay</a:t>
            </a:r>
            <a:r>
              <a:rPr lang="en-US" sz="1800" dirty="0">
                <a:effectLst/>
              </a:rPr>
              <a:t> </a:t>
            </a:r>
            <a:r>
              <a:rPr lang="en-US" sz="1800" dirty="0" err="1">
                <a:effectLst/>
              </a:rPr>
              <a:t>đổi</a:t>
            </a:r>
            <a:r>
              <a:rPr lang="en-US" sz="1800" dirty="0">
                <a:effectLst/>
              </a:rPr>
              <a:t> </a:t>
            </a:r>
            <a:r>
              <a:rPr lang="en-US" sz="1800" dirty="0" err="1">
                <a:effectLst/>
              </a:rPr>
              <a:t>lớn</a:t>
            </a:r>
            <a:r>
              <a:rPr lang="en-US" sz="1800" dirty="0">
                <a:effectLst/>
              </a:rPr>
              <a:t> </a:t>
            </a:r>
            <a:r>
              <a:rPr lang="en-US" sz="1800" dirty="0" err="1">
                <a:effectLst/>
              </a:rPr>
              <a:t>cho</a:t>
            </a:r>
            <a:r>
              <a:rPr lang="en-US" sz="1800" dirty="0">
                <a:effectLst/>
              </a:rPr>
              <a:t> </a:t>
            </a:r>
            <a:r>
              <a:rPr lang="en-US" sz="1800" dirty="0" err="1">
                <a:effectLst/>
              </a:rPr>
              <a:t>các</a:t>
            </a:r>
            <a:r>
              <a:rPr lang="en-US" sz="1800" dirty="0">
                <a:effectLst/>
              </a:rPr>
              <a:t> </a:t>
            </a:r>
            <a:r>
              <a:rPr lang="en-US" sz="1800" dirty="0" err="1">
                <a:effectLst/>
              </a:rPr>
              <a:t>ngành</a:t>
            </a:r>
            <a:r>
              <a:rPr lang="en-US" sz="1800" dirty="0">
                <a:effectLst/>
              </a:rPr>
              <a:t> </a:t>
            </a:r>
            <a:r>
              <a:rPr lang="en-US" sz="1800" dirty="0" err="1">
                <a:effectLst/>
              </a:rPr>
              <a:t>công</a:t>
            </a:r>
            <a:r>
              <a:rPr lang="en-US" sz="1800" dirty="0">
                <a:effectLst/>
              </a:rPr>
              <a:t> </a:t>
            </a:r>
            <a:r>
              <a:rPr lang="en-US" sz="1800" dirty="0" err="1">
                <a:effectLst/>
              </a:rPr>
              <a:t>nghiệp</a:t>
            </a:r>
            <a:r>
              <a:rPr lang="en-US" sz="1800" dirty="0">
                <a:effectLst/>
              </a:rPr>
              <a:t> </a:t>
            </a:r>
            <a:r>
              <a:rPr lang="en-US" sz="1800" dirty="0" err="1">
                <a:effectLst/>
              </a:rPr>
              <a:t>và</a:t>
            </a:r>
            <a:r>
              <a:rPr lang="en-US" sz="1800" dirty="0">
                <a:effectLst/>
              </a:rPr>
              <a:t> </a:t>
            </a:r>
            <a:r>
              <a:rPr lang="en-US" sz="1800" dirty="0" err="1">
                <a:effectLst/>
              </a:rPr>
              <a:t>cuộc</a:t>
            </a:r>
            <a:r>
              <a:rPr lang="en-US" sz="1800" dirty="0">
                <a:effectLst/>
              </a:rPr>
              <a:t> </a:t>
            </a:r>
            <a:r>
              <a:rPr lang="en-US" sz="1800" dirty="0" err="1">
                <a:effectLst/>
              </a:rPr>
              <a:t>sống</a:t>
            </a:r>
            <a:r>
              <a:rPr lang="en-US" sz="1800" dirty="0"/>
              <a:t>. </a:t>
            </a:r>
            <a:r>
              <a:rPr lang="en-US" sz="1800" dirty="0" err="1"/>
              <a:t>Một</a:t>
            </a:r>
            <a:r>
              <a:rPr lang="en-US" sz="1800" dirty="0"/>
              <a:t> </a:t>
            </a:r>
            <a:r>
              <a:rPr lang="en-US" sz="1800" dirty="0" err="1"/>
              <a:t>ứng</a:t>
            </a:r>
            <a:r>
              <a:rPr lang="en-US" sz="1800" dirty="0"/>
              <a:t> </a:t>
            </a:r>
            <a:r>
              <a:rPr lang="en-US" sz="1800" dirty="0" err="1"/>
              <a:t>dụng</a:t>
            </a:r>
            <a:r>
              <a:rPr lang="en-US" sz="1800" dirty="0"/>
              <a:t> </a:t>
            </a:r>
            <a:r>
              <a:rPr lang="en-US" sz="1800" dirty="0" err="1"/>
              <a:t>quan</a:t>
            </a:r>
            <a:r>
              <a:rPr lang="en-US" sz="1800" dirty="0"/>
              <a:t> </a:t>
            </a:r>
            <a:r>
              <a:rPr lang="en-US" sz="1800" dirty="0" err="1"/>
              <a:t>trọng</a:t>
            </a:r>
            <a:r>
              <a:rPr lang="en-US" sz="1800" dirty="0"/>
              <a:t> </a:t>
            </a:r>
            <a:r>
              <a:rPr lang="en-US" sz="1800" dirty="0" err="1"/>
              <a:t>là</a:t>
            </a:r>
            <a:r>
              <a:rPr lang="en-US" sz="1800" dirty="0"/>
              <a:t> </a:t>
            </a:r>
            <a:r>
              <a:rPr lang="en-US" sz="1800" dirty="0" err="1"/>
              <a:t>tự</a:t>
            </a:r>
            <a:r>
              <a:rPr lang="en-US" sz="1800" dirty="0"/>
              <a:t> </a:t>
            </a:r>
            <a:r>
              <a:rPr lang="en-US" sz="1800" dirty="0" err="1"/>
              <a:t>động</a:t>
            </a:r>
            <a:r>
              <a:rPr lang="en-US" sz="1800" dirty="0"/>
              <a:t> </a:t>
            </a:r>
            <a:r>
              <a:rPr lang="en-US" sz="1800" dirty="0" err="1"/>
              <a:t>chú</a:t>
            </a:r>
            <a:r>
              <a:rPr lang="en-US" sz="1800" dirty="0"/>
              <a:t> </a:t>
            </a:r>
            <a:r>
              <a:rPr lang="en-US" sz="1800" dirty="0" err="1"/>
              <a:t>thích</a:t>
            </a:r>
            <a:r>
              <a:rPr lang="en-US" sz="1800" dirty="0"/>
              <a:t> </a:t>
            </a:r>
            <a:r>
              <a:rPr lang="en-US" sz="1800" dirty="0" err="1"/>
              <a:t>hình</a:t>
            </a:r>
            <a:r>
              <a:rPr lang="en-US" sz="1800" dirty="0"/>
              <a:t> </a:t>
            </a:r>
            <a:r>
              <a:rPr lang="en-US" sz="1800" dirty="0" err="1"/>
              <a:t>ảnh</a:t>
            </a:r>
            <a:r>
              <a:rPr lang="en-US" sz="1800" dirty="0"/>
              <a:t> (Image Captioning), </a:t>
            </a:r>
            <a:r>
              <a:rPr lang="en-US" sz="1800" dirty="0" err="1"/>
              <a:t>kết</a:t>
            </a:r>
            <a:r>
              <a:rPr lang="en-US" sz="1800" dirty="0"/>
              <a:t> </a:t>
            </a:r>
            <a:r>
              <a:rPr lang="en-US" sz="1800" dirty="0" err="1"/>
              <a:t>hợp</a:t>
            </a:r>
            <a:r>
              <a:rPr lang="en-US" sz="1800" dirty="0"/>
              <a:t> </a:t>
            </a:r>
            <a:r>
              <a:rPr lang="en-US" sz="1800" dirty="0" err="1"/>
              <a:t>nhận</a:t>
            </a:r>
            <a:r>
              <a:rPr lang="en-US" sz="1800" dirty="0"/>
              <a:t> </a:t>
            </a:r>
            <a:r>
              <a:rPr lang="en-US" sz="1800" dirty="0" err="1"/>
              <a:t>dạng</a:t>
            </a:r>
            <a:r>
              <a:rPr lang="en-US" sz="1800" dirty="0"/>
              <a:t> </a:t>
            </a:r>
            <a:r>
              <a:rPr lang="en-US" sz="1800" dirty="0" err="1"/>
              <a:t>hình</a:t>
            </a:r>
            <a:r>
              <a:rPr lang="en-US" sz="1800" dirty="0"/>
              <a:t> </a:t>
            </a:r>
            <a:r>
              <a:rPr lang="en-US" sz="1800" dirty="0" err="1"/>
              <a:t>ảnh</a:t>
            </a:r>
            <a:r>
              <a:rPr lang="en-US" sz="1800" dirty="0"/>
              <a:t> </a:t>
            </a:r>
            <a:r>
              <a:rPr lang="en-US" sz="1800" dirty="0" err="1"/>
              <a:t>và</a:t>
            </a:r>
            <a:r>
              <a:rPr lang="en-US" sz="1800" dirty="0"/>
              <a:t> </a:t>
            </a:r>
            <a:r>
              <a:rPr lang="en-US" sz="1800" dirty="0" err="1"/>
              <a:t>xử</a:t>
            </a:r>
            <a:r>
              <a:rPr lang="en-US" sz="1800" dirty="0"/>
              <a:t> </a:t>
            </a:r>
            <a:r>
              <a:rPr lang="en-US" sz="1800" dirty="0" err="1"/>
              <a:t>lý</a:t>
            </a:r>
            <a:r>
              <a:rPr lang="en-US" sz="1800" dirty="0"/>
              <a:t> </a:t>
            </a:r>
            <a:r>
              <a:rPr lang="en-US" sz="1800" dirty="0" err="1"/>
              <a:t>ngôn</a:t>
            </a:r>
            <a:r>
              <a:rPr lang="en-US" sz="1800" dirty="0"/>
              <a:t> </a:t>
            </a:r>
            <a:r>
              <a:rPr lang="en-US" sz="1800" dirty="0" err="1"/>
              <a:t>ngữ</a:t>
            </a:r>
            <a:r>
              <a:rPr lang="en-US" sz="1800" dirty="0"/>
              <a:t> </a:t>
            </a:r>
            <a:r>
              <a:rPr lang="en-US" sz="1800" dirty="0" err="1"/>
              <a:t>tự</a:t>
            </a:r>
            <a:r>
              <a:rPr lang="en-US" sz="1800" dirty="0"/>
              <a:t> </a:t>
            </a:r>
            <a:r>
              <a:rPr lang="en-US" sz="1800" dirty="0" err="1"/>
              <a:t>nhiên</a:t>
            </a:r>
            <a:r>
              <a:rPr lang="en-US" sz="1800" dirty="0"/>
              <a:t> (NLP) </a:t>
            </a:r>
            <a:r>
              <a:rPr lang="en-US" sz="1800" dirty="0" err="1"/>
              <a:t>để</a:t>
            </a:r>
            <a:r>
              <a:rPr lang="en-US" sz="1800" dirty="0"/>
              <a:t> </a:t>
            </a:r>
            <a:r>
              <a:rPr lang="en-US" sz="1800" dirty="0" err="1"/>
              <a:t>tạo</a:t>
            </a:r>
            <a:r>
              <a:rPr lang="en-US" sz="1800" dirty="0"/>
              <a:t> </a:t>
            </a:r>
            <a:r>
              <a:rPr lang="en-US" sz="1800" dirty="0" err="1"/>
              <a:t>ra</a:t>
            </a:r>
            <a:r>
              <a:rPr lang="en-US" sz="1800" dirty="0"/>
              <a:t> </a:t>
            </a:r>
            <a:r>
              <a:rPr lang="en-US" sz="1800" dirty="0" err="1"/>
              <a:t>mô</a:t>
            </a:r>
            <a:r>
              <a:rPr lang="en-US" sz="1800" dirty="0"/>
              <a:t> </a:t>
            </a:r>
            <a:r>
              <a:rPr lang="en-US" sz="1800" dirty="0" err="1"/>
              <a:t>tả</a:t>
            </a:r>
            <a:r>
              <a:rPr lang="en-US" sz="1800" dirty="0"/>
              <a:t> </a:t>
            </a:r>
            <a:r>
              <a:rPr lang="en-US" sz="1800" dirty="0" err="1"/>
              <a:t>văn</a:t>
            </a:r>
            <a:r>
              <a:rPr lang="en-US" sz="1800" dirty="0"/>
              <a:t> </a:t>
            </a:r>
            <a:r>
              <a:rPr lang="en-US" sz="1800" dirty="0" err="1"/>
              <a:t>bản</a:t>
            </a:r>
            <a:r>
              <a:rPr lang="en-US" sz="1800" dirty="0"/>
              <a:t> </a:t>
            </a:r>
            <a:r>
              <a:rPr lang="en-US" sz="1800" dirty="0" err="1"/>
              <a:t>cho</a:t>
            </a:r>
            <a:r>
              <a:rPr lang="en-US" sz="1800" dirty="0"/>
              <a:t> </a:t>
            </a:r>
            <a:r>
              <a:rPr lang="en-US" sz="1800" dirty="0" err="1"/>
              <a:t>hình</a:t>
            </a:r>
            <a:r>
              <a:rPr lang="en-US" sz="1800" dirty="0"/>
              <a:t> </a:t>
            </a:r>
            <a:r>
              <a:rPr lang="en-US" sz="1800" dirty="0" err="1"/>
              <a:t>ảnh</a:t>
            </a:r>
            <a:r>
              <a:rPr lang="en-US" sz="1800" dirty="0"/>
              <a:t>. </a:t>
            </a:r>
          </a:p>
          <a:p>
            <a:pPr algn="just"/>
            <a:r>
              <a:rPr lang="vi-VN" sz="1800" dirty="0"/>
              <a:t>Nhóm chúng em đã chọn sử dụng mạng nơ-ron tích chập (CNN) và mạng nơ-ron hồi quy chuỗi dài ngắn hạn (LSTM) để giải quyết bài toán này. </a:t>
            </a:r>
            <a:endParaRPr lang="en-US" sz="1800" dirty="0"/>
          </a:p>
          <a:p>
            <a:pPr algn="just"/>
            <a:r>
              <a:rPr lang="vi-VN" sz="1800" dirty="0"/>
              <a:t>Đề tài này giúp nhóm áp dụng kiến thức vào việc giải quyết các thách thức trong thu thập, tiền xử lý dữ liệu, xây dựng và huấn luyện mô hình, cũng như đánh giá và tinh chỉnh kết quả.</a:t>
            </a:r>
            <a:endParaRPr lang="en-US" sz="1800"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dirty="0"/>
          </a:p>
        </p:txBody>
      </p:sp>
      <p:pic>
        <p:nvPicPr>
          <p:cNvPr id="2050" name="Picture 2" descr="Auto-Captions: Limitations of Automated Speech Recognition">
            <a:extLst>
              <a:ext uri="{FF2B5EF4-FFF2-40B4-BE49-F238E27FC236}">
                <a16:creationId xmlns:a16="http://schemas.microsoft.com/office/drawing/2014/main" id="{12797575-EACB-0CB7-9A9C-28A098B49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46" t="1913" r="14892" b="4801"/>
          <a:stretch/>
        </p:blipFill>
        <p:spPr bwMode="auto">
          <a:xfrm>
            <a:off x="4333812" y="3605093"/>
            <a:ext cx="3524376" cy="24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37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2. </a:t>
            </a:r>
            <a:r>
              <a:rPr lang="en-US" dirty="0" err="1"/>
              <a:t>Mô</a:t>
            </a:r>
            <a:r>
              <a:rPr lang="en-US" dirty="0"/>
              <a:t> </a:t>
            </a:r>
            <a:r>
              <a:rPr lang="en-US" dirty="0" err="1"/>
              <a:t>tả</a:t>
            </a:r>
            <a:r>
              <a:rPr lang="en-US" dirty="0"/>
              <a:t> </a:t>
            </a:r>
            <a:r>
              <a:rPr lang="en-US" dirty="0" err="1"/>
              <a:t>bài</a:t>
            </a:r>
            <a:r>
              <a:rPr lang="en-US" dirty="0"/>
              <a:t> </a:t>
            </a:r>
            <a:r>
              <a:rPr lang="en-US" dirty="0" err="1"/>
              <a:t>toán</a:t>
            </a:r>
            <a:r>
              <a:rPr lang="en-US" dirty="0"/>
              <a:t> </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545636" y="974438"/>
            <a:ext cx="10973429" cy="4909124"/>
          </a:xfrm>
        </p:spPr>
        <p:txBody>
          <a:bodyPr/>
          <a:lstStyle/>
          <a:p>
            <a:pPr marL="342900" marR="0" lvl="0" indent="-342900" algn="just">
              <a:lnSpc>
                <a:spcPct val="107000"/>
              </a:lnSpc>
              <a:spcBef>
                <a:spcPts val="0"/>
              </a:spcBef>
              <a:spcAft>
                <a:spcPts val="0"/>
              </a:spcAft>
              <a:buFont typeface="Symbol" panose="05050102010706020507" pitchFamily="18" charset="2"/>
              <a:buChar char=""/>
            </a:pPr>
            <a:r>
              <a:rPr lang="en-US" sz="2000" kern="100" dirty="0" err="1">
                <a:effectLst/>
              </a:rPr>
              <a:t>Cấu</a:t>
            </a:r>
            <a:r>
              <a:rPr lang="en-US" sz="2000" kern="100" dirty="0">
                <a:effectLst/>
              </a:rPr>
              <a:t> </a:t>
            </a:r>
            <a:r>
              <a:rPr lang="en-US" sz="2000" kern="100" dirty="0" err="1">
                <a:effectLst/>
              </a:rPr>
              <a:t>trúc</a:t>
            </a:r>
            <a:r>
              <a:rPr lang="en-US" sz="2000" kern="100" dirty="0">
                <a:effectLst/>
              </a:rPr>
              <a:t> </a:t>
            </a:r>
            <a:r>
              <a:rPr lang="en-US" sz="2000" kern="100" dirty="0" err="1">
                <a:effectLst/>
              </a:rPr>
              <a:t>bài</a:t>
            </a:r>
            <a:r>
              <a:rPr lang="en-US" sz="2000" kern="100" dirty="0">
                <a:effectLst/>
              </a:rPr>
              <a:t> </a:t>
            </a:r>
            <a:r>
              <a:rPr lang="en-US" sz="2000" kern="100" dirty="0" err="1">
                <a:effectLst/>
              </a:rPr>
              <a:t>toán</a:t>
            </a:r>
            <a:r>
              <a:rPr lang="en-US" sz="2000" kern="100" dirty="0">
                <a:effectLst/>
              </a:rPr>
              <a:t>:</a:t>
            </a:r>
          </a:p>
          <a:p>
            <a:pPr marL="342900" marR="0" lvl="0" indent="-342900" algn="just">
              <a:lnSpc>
                <a:spcPct val="107000"/>
              </a:lnSpc>
              <a:spcBef>
                <a:spcPts val="0"/>
              </a:spcBef>
              <a:spcAft>
                <a:spcPts val="0"/>
              </a:spcAft>
              <a:buFont typeface="Aptos" panose="020B0004020202020204" pitchFamily="34" charset="0"/>
              <a:buChar char="-"/>
            </a:pPr>
            <a:r>
              <a:rPr lang="en-US" sz="2000" kern="100" dirty="0" err="1">
                <a:effectLst/>
              </a:rPr>
              <a:t>Đầu</a:t>
            </a:r>
            <a:r>
              <a:rPr lang="en-US" sz="2000" kern="100" dirty="0">
                <a:effectLst/>
              </a:rPr>
              <a:t> </a:t>
            </a:r>
            <a:r>
              <a:rPr lang="en-US" sz="2000" kern="100" dirty="0" err="1">
                <a:effectLst/>
              </a:rPr>
              <a:t>vào</a:t>
            </a:r>
            <a:r>
              <a:rPr lang="en-US" sz="2000" kern="100" dirty="0">
                <a:effectLst/>
              </a:rPr>
              <a:t> (Input): </a:t>
            </a:r>
            <a:r>
              <a:rPr lang="en-US" sz="2000" kern="100" dirty="0" err="1">
                <a:effectLst/>
              </a:rPr>
              <a:t>Một</a:t>
            </a:r>
            <a:r>
              <a:rPr lang="en-US" sz="2000" kern="100" dirty="0">
                <a:effectLst/>
              </a:rPr>
              <a:t> </a:t>
            </a:r>
            <a:r>
              <a:rPr lang="en-US" sz="2000" kern="100" dirty="0" err="1">
                <a:effectLst/>
              </a:rPr>
              <a:t>bức</a:t>
            </a:r>
            <a:r>
              <a:rPr lang="en-US" sz="2000" kern="100" dirty="0">
                <a:effectLst/>
              </a:rPr>
              <a:t> </a:t>
            </a:r>
            <a:r>
              <a:rPr lang="en-US" sz="2000" kern="100" dirty="0" err="1">
                <a:effectLst/>
              </a:rPr>
              <a:t>ảnh</a:t>
            </a:r>
            <a:r>
              <a:rPr lang="en-US" sz="2000" kern="100" dirty="0">
                <a:effectLst/>
              </a:rPr>
              <a:t>.</a:t>
            </a:r>
          </a:p>
          <a:p>
            <a:pPr marL="342900" marR="0" lvl="0" indent="-342900" algn="just">
              <a:lnSpc>
                <a:spcPct val="107000"/>
              </a:lnSpc>
              <a:spcBef>
                <a:spcPts val="0"/>
              </a:spcBef>
              <a:spcAft>
                <a:spcPts val="800"/>
              </a:spcAft>
              <a:buFont typeface="Aptos" panose="020B0004020202020204" pitchFamily="34" charset="0"/>
              <a:buChar char="-"/>
            </a:pPr>
            <a:r>
              <a:rPr lang="en-US" sz="2000" kern="100" dirty="0" err="1">
                <a:effectLst/>
              </a:rPr>
              <a:t>Đầu</a:t>
            </a:r>
            <a:r>
              <a:rPr lang="en-US" sz="2000" kern="100" dirty="0">
                <a:effectLst/>
              </a:rPr>
              <a:t> </a:t>
            </a:r>
            <a:r>
              <a:rPr lang="en-US" sz="2000" kern="100" dirty="0" err="1">
                <a:effectLst/>
              </a:rPr>
              <a:t>ra</a:t>
            </a:r>
            <a:r>
              <a:rPr lang="en-US" sz="2000" kern="100" dirty="0">
                <a:effectLst/>
              </a:rPr>
              <a:t> (Output): </a:t>
            </a:r>
            <a:r>
              <a:rPr lang="en-US" sz="2000" kern="100" dirty="0" err="1">
                <a:effectLst/>
              </a:rPr>
              <a:t>Một</a:t>
            </a:r>
            <a:r>
              <a:rPr lang="en-US" sz="2000" kern="100" dirty="0">
                <a:effectLst/>
              </a:rPr>
              <a:t> </a:t>
            </a:r>
            <a:r>
              <a:rPr lang="en-US" sz="2000" kern="100" dirty="0" err="1">
                <a:effectLst/>
              </a:rPr>
              <a:t>đoạn</a:t>
            </a:r>
            <a:r>
              <a:rPr lang="en-US" sz="2000" kern="100" dirty="0">
                <a:effectLst/>
              </a:rPr>
              <a:t> </a:t>
            </a:r>
            <a:r>
              <a:rPr lang="en-US" sz="2000" kern="100" dirty="0" err="1">
                <a:effectLst/>
              </a:rPr>
              <a:t>văn</a:t>
            </a:r>
            <a:r>
              <a:rPr lang="en-US" sz="2000" kern="100" dirty="0">
                <a:effectLst/>
              </a:rPr>
              <a:t> </a:t>
            </a:r>
            <a:r>
              <a:rPr lang="en-US" sz="2000" kern="100" dirty="0" err="1">
                <a:effectLst/>
              </a:rPr>
              <a:t>bản</a:t>
            </a:r>
            <a:r>
              <a:rPr lang="en-US" sz="2000" kern="100" dirty="0">
                <a:effectLst/>
              </a:rPr>
              <a:t> </a:t>
            </a:r>
            <a:r>
              <a:rPr lang="en-US" sz="2000" kern="100" dirty="0" err="1">
                <a:effectLst/>
              </a:rPr>
              <a:t>mô</a:t>
            </a:r>
            <a:r>
              <a:rPr lang="en-US" sz="2000" kern="100" dirty="0">
                <a:effectLst/>
              </a:rPr>
              <a:t> </a:t>
            </a:r>
            <a:r>
              <a:rPr lang="en-US" sz="2000" kern="100" dirty="0" err="1">
                <a:effectLst/>
              </a:rPr>
              <a:t>tả</a:t>
            </a:r>
            <a:r>
              <a:rPr lang="en-US" sz="2000" kern="100" dirty="0">
                <a:effectLst/>
              </a:rPr>
              <a:t> </a:t>
            </a:r>
            <a:r>
              <a:rPr lang="en-US" sz="2000" kern="100" dirty="0" err="1">
                <a:effectLst/>
              </a:rPr>
              <a:t>chính</a:t>
            </a:r>
            <a:r>
              <a:rPr lang="en-US" sz="2000" kern="100" dirty="0">
                <a:effectLst/>
              </a:rPr>
              <a:t> </a:t>
            </a:r>
            <a:r>
              <a:rPr lang="en-US" sz="2000" kern="100" dirty="0" err="1">
                <a:effectLst/>
              </a:rPr>
              <a:t>xác</a:t>
            </a:r>
            <a:r>
              <a:rPr lang="en-US" sz="2000" kern="100" dirty="0">
                <a:effectLst/>
              </a:rPr>
              <a:t> </a:t>
            </a:r>
            <a:r>
              <a:rPr lang="en-US" sz="2000" kern="100" dirty="0" err="1">
                <a:effectLst/>
              </a:rPr>
              <a:t>nội</a:t>
            </a:r>
            <a:r>
              <a:rPr lang="en-US" sz="2000" kern="100" dirty="0">
                <a:effectLst/>
              </a:rPr>
              <a:t> dung </a:t>
            </a:r>
            <a:r>
              <a:rPr lang="en-US" sz="2000" kern="100" dirty="0" err="1">
                <a:effectLst/>
              </a:rPr>
              <a:t>của</a:t>
            </a:r>
            <a:r>
              <a:rPr lang="en-US" sz="2000" kern="100" dirty="0">
                <a:effectLst/>
              </a:rPr>
              <a:t> </a:t>
            </a:r>
            <a:r>
              <a:rPr lang="en-US" sz="2000" kern="100" dirty="0" err="1">
                <a:effectLst/>
              </a:rPr>
              <a:t>bức</a:t>
            </a:r>
            <a:r>
              <a:rPr lang="en-US" sz="2000" kern="100" dirty="0">
                <a:effectLst/>
              </a:rPr>
              <a:t> </a:t>
            </a:r>
            <a:r>
              <a:rPr lang="en-US" sz="2000" kern="100" dirty="0" err="1">
                <a:effectLst/>
              </a:rPr>
              <a:t>ảnh</a:t>
            </a:r>
            <a:r>
              <a:rPr lang="en-US" sz="2000" kern="100" dirty="0">
                <a:effectLst/>
              </a:rPr>
              <a:t> </a:t>
            </a:r>
            <a:r>
              <a:rPr lang="en-US" sz="2000" kern="100" dirty="0" err="1">
                <a:effectLst/>
              </a:rPr>
              <a:t>đó</a:t>
            </a:r>
            <a:r>
              <a:rPr lang="en-US" sz="2000" kern="100" dirty="0">
                <a:effectLst/>
              </a:rPr>
              <a:t>.</a:t>
            </a:r>
          </a:p>
          <a:p>
            <a:pPr marL="342900" marR="0" lvl="0" indent="-342900" algn="just">
              <a:lnSpc>
                <a:spcPct val="107000"/>
              </a:lnSpc>
              <a:spcBef>
                <a:spcPts val="0"/>
              </a:spcBef>
              <a:spcAft>
                <a:spcPts val="0"/>
              </a:spcAft>
              <a:buFont typeface="Symbol" panose="05050102010706020507" pitchFamily="18" charset="2"/>
              <a:buChar char=""/>
            </a:pPr>
            <a:r>
              <a:rPr lang="en-US" sz="2000" kern="100" dirty="0" err="1">
                <a:effectLst/>
              </a:rPr>
              <a:t>Các</a:t>
            </a:r>
            <a:r>
              <a:rPr lang="en-US" sz="2000" kern="100" dirty="0">
                <a:effectLst/>
              </a:rPr>
              <a:t> </a:t>
            </a:r>
            <a:r>
              <a:rPr lang="en-US" sz="2000" kern="100" dirty="0" err="1">
                <a:effectLst/>
              </a:rPr>
              <a:t>bước</a:t>
            </a:r>
            <a:r>
              <a:rPr lang="en-US" sz="2000" kern="100" dirty="0">
                <a:effectLst/>
              </a:rPr>
              <a:t> </a:t>
            </a:r>
            <a:r>
              <a:rPr lang="en-US" sz="2000" kern="100" dirty="0" err="1">
                <a:effectLst/>
              </a:rPr>
              <a:t>chính</a:t>
            </a:r>
            <a:r>
              <a:rPr lang="en-US" sz="2000" kern="100" dirty="0">
                <a:effectLst/>
              </a:rPr>
              <a:t> </a:t>
            </a:r>
            <a:r>
              <a:rPr lang="en-US" sz="2000" kern="100" dirty="0" err="1">
                <a:effectLst/>
              </a:rPr>
              <a:t>trong</a:t>
            </a:r>
            <a:r>
              <a:rPr lang="en-US" sz="2000" kern="100" dirty="0">
                <a:effectLst/>
              </a:rPr>
              <a:t> </a:t>
            </a:r>
            <a:r>
              <a:rPr lang="en-US" sz="2000" kern="100" dirty="0" err="1">
                <a:effectLst/>
              </a:rPr>
              <a:t>bài</a:t>
            </a:r>
            <a:r>
              <a:rPr lang="en-US" sz="2000" kern="100" dirty="0">
                <a:effectLst/>
              </a:rPr>
              <a:t> </a:t>
            </a:r>
            <a:r>
              <a:rPr lang="en-US" sz="2000" kern="100" dirty="0" err="1">
                <a:effectLst/>
              </a:rPr>
              <a:t>toán</a:t>
            </a:r>
            <a:r>
              <a:rPr lang="en-US" sz="2000" kern="100" dirty="0">
                <a:effectLst/>
              </a:rPr>
              <a:t>:</a:t>
            </a:r>
          </a:p>
          <a:p>
            <a:pPr marL="342900" marR="0" lvl="0" indent="-342900" algn="just">
              <a:lnSpc>
                <a:spcPct val="107000"/>
              </a:lnSpc>
              <a:spcBef>
                <a:spcPts val="0"/>
              </a:spcBef>
              <a:spcAft>
                <a:spcPts val="0"/>
              </a:spcAft>
              <a:buFont typeface="Aptos" panose="020B0004020202020204" pitchFamily="34" charset="0"/>
              <a:buChar char="-"/>
            </a:pPr>
            <a:r>
              <a:rPr lang="en-US" sz="2000" kern="100" dirty="0" err="1">
                <a:effectLst/>
              </a:rPr>
              <a:t>Trích</a:t>
            </a:r>
            <a:r>
              <a:rPr lang="en-US" sz="2000" kern="100" dirty="0">
                <a:effectLst/>
              </a:rPr>
              <a:t> </a:t>
            </a:r>
            <a:r>
              <a:rPr lang="en-US" sz="2000" kern="100" dirty="0" err="1">
                <a:effectLst/>
              </a:rPr>
              <a:t>xuất</a:t>
            </a:r>
            <a:r>
              <a:rPr lang="en-US" sz="2000" kern="100" dirty="0">
                <a:effectLst/>
              </a:rPr>
              <a:t> </a:t>
            </a:r>
            <a:r>
              <a:rPr lang="en-US" sz="2000" kern="100" dirty="0" err="1">
                <a:effectLst/>
              </a:rPr>
              <a:t>đặc</a:t>
            </a:r>
            <a:r>
              <a:rPr lang="en-US" sz="2000" kern="100" dirty="0">
                <a:effectLst/>
              </a:rPr>
              <a:t> </a:t>
            </a:r>
            <a:r>
              <a:rPr lang="en-US" sz="2000" kern="100" dirty="0" err="1">
                <a:effectLst/>
              </a:rPr>
              <a:t>trưng</a:t>
            </a:r>
            <a:r>
              <a:rPr lang="en-US" sz="2000" kern="100" dirty="0">
                <a:effectLst/>
              </a:rPr>
              <a:t> </a:t>
            </a:r>
            <a:r>
              <a:rPr lang="en-US" sz="2000" kern="100" dirty="0" err="1">
                <a:effectLst/>
              </a:rPr>
              <a:t>hình</a:t>
            </a:r>
            <a:r>
              <a:rPr lang="en-US" sz="2000" kern="100" dirty="0">
                <a:effectLst/>
              </a:rPr>
              <a:t> </a:t>
            </a:r>
            <a:r>
              <a:rPr lang="en-US" sz="2000" kern="100" dirty="0" err="1">
                <a:effectLst/>
              </a:rPr>
              <a:t>ảnh</a:t>
            </a:r>
            <a:r>
              <a:rPr lang="en-US" sz="2000" kern="100" dirty="0">
                <a:effectLst/>
              </a:rPr>
              <a:t> (Feature Extraction)</a:t>
            </a:r>
          </a:p>
          <a:p>
            <a:pPr marL="342900" marR="0" lvl="0" indent="-342900" algn="just">
              <a:lnSpc>
                <a:spcPct val="107000"/>
              </a:lnSpc>
              <a:spcBef>
                <a:spcPts val="0"/>
              </a:spcBef>
              <a:spcAft>
                <a:spcPts val="0"/>
              </a:spcAft>
              <a:buFont typeface="Aptos" panose="020B0004020202020204" pitchFamily="34" charset="0"/>
              <a:buChar char="-"/>
            </a:pPr>
            <a:r>
              <a:rPr lang="en-US" sz="2000" kern="100" dirty="0" err="1">
                <a:effectLst/>
              </a:rPr>
              <a:t>Tạo</a:t>
            </a:r>
            <a:r>
              <a:rPr lang="en-US" sz="2000" kern="100" dirty="0">
                <a:effectLst/>
              </a:rPr>
              <a:t> </a:t>
            </a:r>
            <a:r>
              <a:rPr lang="en-US" sz="2000" kern="100" dirty="0" err="1">
                <a:effectLst/>
              </a:rPr>
              <a:t>chú</a:t>
            </a:r>
            <a:r>
              <a:rPr lang="en-US" sz="2000" kern="100" dirty="0">
                <a:effectLst/>
              </a:rPr>
              <a:t> </a:t>
            </a:r>
            <a:r>
              <a:rPr lang="en-US" sz="2000" kern="100" dirty="0" err="1">
                <a:effectLst/>
              </a:rPr>
              <a:t>thích</a:t>
            </a:r>
            <a:r>
              <a:rPr lang="en-US" sz="2000" kern="100" dirty="0">
                <a:effectLst/>
              </a:rPr>
              <a:t> (Caption Generation)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pic>
        <p:nvPicPr>
          <p:cNvPr id="12" name="Picture 11" descr="GitHub - danieljl/keras-image-captioning: An implementation of image  captioning in Keras">
            <a:extLst>
              <a:ext uri="{FF2B5EF4-FFF2-40B4-BE49-F238E27FC236}">
                <a16:creationId xmlns:a16="http://schemas.microsoft.com/office/drawing/2014/main" id="{0FD501D0-C827-2E13-E6F7-EEDE03A821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2265" y="3238995"/>
            <a:ext cx="6121730" cy="2780366"/>
          </a:xfrm>
          <a:prstGeom prst="rect">
            <a:avLst/>
          </a:prstGeom>
          <a:noFill/>
          <a:ln>
            <a:noFill/>
          </a:ln>
        </p:spPr>
      </p:pic>
    </p:spTree>
    <p:extLst>
      <p:ext uri="{BB962C8B-B14F-4D97-AF65-F5344CB8AC3E}">
        <p14:creationId xmlns:p14="http://schemas.microsoft.com/office/powerpoint/2010/main" val="1733105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idx="4294967295"/>
          </p:nvPr>
        </p:nvSpPr>
        <p:spPr/>
        <p:txBody>
          <a:bodyPr/>
          <a:lstStyle/>
          <a:p>
            <a:r>
              <a:rPr lang="en-US" sz="2800" b="1" dirty="0"/>
              <a:t>3.2.2 </a:t>
            </a:r>
            <a:r>
              <a:rPr lang="en-US" sz="2800" b="1" dirty="0" err="1"/>
              <a:t>Mạng</a:t>
            </a:r>
            <a:r>
              <a:rPr lang="en-US" sz="2800" b="1" dirty="0"/>
              <a:t> Long short-term memory (LSTM)</a:t>
            </a:r>
            <a:endParaRPr lang="en-US"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601762" y="1371478"/>
            <a:ext cx="11081368" cy="5152180"/>
          </a:xfrm>
        </p:spPr>
        <p:txBody>
          <a:bodyPr/>
          <a:lstStyle/>
          <a:p>
            <a:pPr marL="0" marR="0" algn="just">
              <a:lnSpc>
                <a:spcPct val="107000"/>
              </a:lnSpc>
              <a:spcBef>
                <a:spcPts val="0"/>
              </a:spcBef>
              <a:spcAft>
                <a:spcPts val="800"/>
              </a:spcAft>
            </a:pPr>
            <a:r>
              <a:rPr lang="en-US" sz="1800" kern="100" dirty="0" err="1">
                <a:effectLst/>
              </a:rPr>
              <a:t>Mô</a:t>
            </a:r>
            <a:r>
              <a:rPr lang="en-US" sz="1800" kern="100" dirty="0">
                <a:effectLst/>
              </a:rPr>
              <a:t> </a:t>
            </a:r>
            <a:r>
              <a:rPr lang="en-US" sz="1800" kern="100" dirty="0" err="1">
                <a:effectLst/>
              </a:rPr>
              <a:t>hình</a:t>
            </a:r>
            <a:r>
              <a:rPr lang="en-US" sz="1800" kern="100" dirty="0">
                <a:effectLst/>
              </a:rPr>
              <a:t> Seq2seq </a:t>
            </a:r>
            <a:r>
              <a:rPr lang="en-US" sz="1800" kern="100" dirty="0" err="1"/>
              <a:t>có</a:t>
            </a:r>
            <a:r>
              <a:rPr lang="en-US" sz="1800" kern="100" dirty="0"/>
              <a:t> </a:t>
            </a:r>
            <a:r>
              <a:rPr lang="en-US" sz="1800" kern="100" dirty="0" err="1">
                <a:effectLst/>
              </a:rPr>
              <a:t>đầu</a:t>
            </a:r>
            <a:r>
              <a:rPr lang="en-US" sz="1800" kern="100" dirty="0">
                <a:effectLst/>
              </a:rPr>
              <a:t> </a:t>
            </a:r>
            <a:r>
              <a:rPr lang="en-US" sz="1800" kern="100" dirty="0" err="1">
                <a:effectLst/>
              </a:rPr>
              <a:t>vào</a:t>
            </a:r>
            <a:r>
              <a:rPr lang="en-US" sz="1800" kern="100" dirty="0">
                <a:effectLst/>
              </a:rPr>
              <a:t> </a:t>
            </a:r>
            <a:r>
              <a:rPr lang="en-US" sz="1800" kern="100" dirty="0" err="1">
                <a:effectLst/>
              </a:rPr>
              <a:t>là</a:t>
            </a:r>
            <a:r>
              <a:rPr lang="en-US" sz="1800" kern="100" dirty="0">
                <a:effectLst/>
              </a:rPr>
              <a:t> </a:t>
            </a:r>
            <a:r>
              <a:rPr lang="en-US" sz="1800" kern="100" dirty="0" err="1">
                <a:effectLst/>
              </a:rPr>
              <a:t>một</a:t>
            </a:r>
            <a:r>
              <a:rPr lang="en-US" sz="1800" kern="100" dirty="0">
                <a:effectLst/>
              </a:rPr>
              <a:t> </a:t>
            </a:r>
            <a:r>
              <a:rPr lang="en-US" sz="1800" kern="100" dirty="0" err="1">
                <a:effectLst/>
              </a:rPr>
              <a:t>chuỗi</a:t>
            </a:r>
            <a:r>
              <a:rPr lang="en-US" sz="1800" kern="100" dirty="0">
                <a:effectLst/>
              </a:rPr>
              <a:t> </a:t>
            </a:r>
            <a:r>
              <a:rPr lang="en-US" sz="1800" kern="100" dirty="0" err="1">
                <a:effectLst/>
              </a:rPr>
              <a:t>dài</a:t>
            </a:r>
            <a:r>
              <a:rPr lang="en-US" sz="1800" kern="100" dirty="0">
                <a:effectLst/>
              </a:rPr>
              <a:t> </a:t>
            </a:r>
            <a:r>
              <a:rPr lang="en-US" sz="1800" kern="100" dirty="0" err="1">
                <a:effectLst/>
              </a:rPr>
              <a:t>các</a:t>
            </a:r>
            <a:r>
              <a:rPr lang="en-US" sz="1800" kern="100" dirty="0">
                <a:effectLst/>
              </a:rPr>
              <a:t> </a:t>
            </a:r>
            <a:r>
              <a:rPr lang="en-US" sz="1800" kern="100" dirty="0" err="1">
                <a:effectLst/>
              </a:rPr>
              <a:t>từ</a:t>
            </a:r>
            <a:r>
              <a:rPr lang="en-US" sz="1800" kern="100" dirty="0">
                <a:effectLst/>
              </a:rPr>
              <a:t> (</a:t>
            </a:r>
            <a:r>
              <a:rPr lang="en-US" sz="1800" kern="100" dirty="0" err="1">
                <a:effectLst/>
              </a:rPr>
              <a:t>trong</a:t>
            </a:r>
            <a:r>
              <a:rPr lang="en-US" sz="1800" kern="100" dirty="0">
                <a:effectLst/>
              </a:rPr>
              <a:t> </a:t>
            </a:r>
            <a:r>
              <a:rPr lang="en-US" sz="1800" kern="100" dirty="0" err="1">
                <a:effectLst/>
              </a:rPr>
              <a:t>nội</a:t>
            </a:r>
            <a:r>
              <a:rPr lang="en-US" sz="1800" kern="100" dirty="0">
                <a:effectLst/>
              </a:rPr>
              <a:t> dung </a:t>
            </a:r>
            <a:r>
              <a:rPr lang="en-US" sz="1800" kern="100" dirty="0" err="1">
                <a:effectLst/>
              </a:rPr>
              <a:t>văn</a:t>
            </a:r>
            <a:r>
              <a:rPr lang="en-US" sz="1800" kern="100" dirty="0">
                <a:effectLst/>
              </a:rPr>
              <a:t> </a:t>
            </a:r>
            <a:r>
              <a:rPr lang="en-US" sz="1800" kern="100" dirty="0" err="1">
                <a:effectLst/>
              </a:rPr>
              <a:t>bản</a:t>
            </a:r>
            <a:r>
              <a:rPr lang="en-US" sz="1800" kern="100" dirty="0">
                <a:effectLst/>
              </a:rPr>
              <a:t>) </a:t>
            </a:r>
            <a:r>
              <a:rPr lang="en-US" sz="1800" kern="100" dirty="0" err="1">
                <a:effectLst/>
              </a:rPr>
              <a:t>và</a:t>
            </a:r>
            <a:r>
              <a:rPr lang="en-US" sz="1800" kern="100" dirty="0">
                <a:effectLst/>
              </a:rPr>
              <a:t> </a:t>
            </a:r>
            <a:r>
              <a:rPr lang="en-US" sz="1800" kern="100" dirty="0" err="1">
                <a:effectLst/>
              </a:rPr>
              <a:t>đầu</a:t>
            </a:r>
            <a:r>
              <a:rPr lang="en-US" sz="1800" kern="100" dirty="0">
                <a:effectLst/>
              </a:rPr>
              <a:t> </a:t>
            </a:r>
            <a:r>
              <a:rPr lang="en-US" sz="1800" kern="100" dirty="0" err="1">
                <a:effectLst/>
              </a:rPr>
              <a:t>ra</a:t>
            </a:r>
            <a:r>
              <a:rPr lang="en-US" sz="1800" kern="100" dirty="0">
                <a:effectLst/>
              </a:rPr>
              <a:t> </a:t>
            </a:r>
            <a:r>
              <a:rPr lang="en-US" sz="1800" kern="100" dirty="0" err="1">
                <a:effectLst/>
              </a:rPr>
              <a:t>là</a:t>
            </a:r>
            <a:r>
              <a:rPr lang="en-US" sz="1800" kern="100" dirty="0">
                <a:effectLst/>
              </a:rPr>
              <a:t> </a:t>
            </a:r>
            <a:r>
              <a:rPr lang="en-US" sz="1800" kern="100" dirty="0" err="1">
                <a:effectLst/>
              </a:rPr>
              <a:t>một</a:t>
            </a:r>
            <a:r>
              <a:rPr lang="en-US" sz="1800" kern="100" dirty="0">
                <a:effectLst/>
              </a:rPr>
              <a:t> </a:t>
            </a:r>
            <a:r>
              <a:rPr lang="en-US" sz="1800" kern="100" dirty="0" err="1">
                <a:effectLst/>
              </a:rPr>
              <a:t>bản</a:t>
            </a:r>
            <a:r>
              <a:rPr lang="en-US" sz="1800" kern="100" dirty="0">
                <a:effectLst/>
              </a:rPr>
              <a:t> </a:t>
            </a:r>
            <a:r>
              <a:rPr lang="en-US" sz="1800" kern="100" dirty="0" err="1">
                <a:effectLst/>
              </a:rPr>
              <a:t>tóm</a:t>
            </a:r>
            <a:r>
              <a:rPr lang="en-US" sz="1800" kern="100" dirty="0">
                <a:effectLst/>
              </a:rPr>
              <a:t> </a:t>
            </a:r>
            <a:r>
              <a:rPr lang="en-US" sz="1800" kern="100" dirty="0" err="1">
                <a:effectLst/>
              </a:rPr>
              <a:t>tắt</a:t>
            </a:r>
            <a:r>
              <a:rPr lang="en-US" sz="1800" kern="100" dirty="0">
                <a:effectLst/>
              </a:rPr>
              <a:t> </a:t>
            </a:r>
            <a:r>
              <a:rPr lang="en-US" sz="1800" kern="100" dirty="0" err="1">
                <a:effectLst/>
              </a:rPr>
              <a:t>ngắn</a:t>
            </a:r>
            <a:r>
              <a:rPr lang="en-US" sz="1800" kern="100" dirty="0">
                <a:effectLst/>
              </a:rPr>
              <a:t> (</a:t>
            </a:r>
            <a:r>
              <a:rPr lang="en-US" sz="1800" kern="100" dirty="0" err="1">
                <a:effectLst/>
              </a:rPr>
              <a:t>cũng</a:t>
            </a:r>
            <a:r>
              <a:rPr lang="en-US" sz="1800" kern="100" dirty="0">
                <a:effectLst/>
              </a:rPr>
              <a:t> </a:t>
            </a:r>
            <a:r>
              <a:rPr lang="en-US" sz="1800" kern="100" dirty="0" err="1">
                <a:effectLst/>
              </a:rPr>
              <a:t>là</a:t>
            </a:r>
            <a:r>
              <a:rPr lang="en-US" sz="1800" kern="100" dirty="0">
                <a:effectLst/>
              </a:rPr>
              <a:t> </a:t>
            </a:r>
            <a:r>
              <a:rPr lang="en-US" sz="1800" kern="100" dirty="0" err="1">
                <a:effectLst/>
              </a:rPr>
              <a:t>một</a:t>
            </a:r>
            <a:r>
              <a:rPr lang="en-US" sz="1800" kern="100" dirty="0">
                <a:effectLst/>
              </a:rPr>
              <a:t> </a:t>
            </a:r>
            <a:r>
              <a:rPr lang="en-US" sz="1800" kern="100" dirty="0" err="1">
                <a:effectLst/>
              </a:rPr>
              <a:t>chuỗi</a:t>
            </a:r>
            <a:r>
              <a:rPr lang="en-US" sz="1800" kern="100" dirty="0">
                <a:effectLst/>
              </a:rPr>
              <a:t>). </a:t>
            </a:r>
          </a:p>
          <a:p>
            <a:pPr marL="0" marR="0" algn="just">
              <a:lnSpc>
                <a:spcPct val="107000"/>
              </a:lnSpc>
              <a:spcBef>
                <a:spcPts val="0"/>
              </a:spcBef>
              <a:spcAft>
                <a:spcPts val="800"/>
              </a:spcAft>
            </a:pPr>
            <a:r>
              <a:rPr lang="en-US" sz="1800" kern="100" dirty="0" err="1">
                <a:effectLst/>
              </a:rPr>
              <a:t>Mô</a:t>
            </a:r>
            <a:r>
              <a:rPr lang="en-US" sz="1800" kern="100" dirty="0">
                <a:effectLst/>
              </a:rPr>
              <a:t> </a:t>
            </a:r>
            <a:r>
              <a:rPr lang="en-US" sz="1800" kern="100" dirty="0" err="1">
                <a:effectLst/>
              </a:rPr>
              <a:t>hình</a:t>
            </a:r>
            <a:r>
              <a:rPr lang="en-US" sz="1800" kern="100" dirty="0">
                <a:effectLst/>
              </a:rPr>
              <a:t> Seq2seq </a:t>
            </a:r>
            <a:r>
              <a:rPr lang="en-US" sz="1800" kern="100" dirty="0" err="1">
                <a:effectLst/>
              </a:rPr>
              <a:t>sử</a:t>
            </a:r>
            <a:r>
              <a:rPr lang="en-US" sz="1800" kern="100" dirty="0">
                <a:effectLst/>
              </a:rPr>
              <a:t> </a:t>
            </a:r>
            <a:r>
              <a:rPr lang="en-US" sz="1800" kern="100" dirty="0" err="1">
                <a:effectLst/>
              </a:rPr>
              <a:t>dụng</a:t>
            </a:r>
            <a:r>
              <a:rPr lang="en-US" sz="1800" kern="100" dirty="0">
                <a:effectLst/>
              </a:rPr>
              <a:t> </a:t>
            </a:r>
            <a:r>
              <a:rPr lang="en-US" sz="1800" kern="100" dirty="0" err="1">
                <a:effectLst/>
              </a:rPr>
              <a:t>kiến</a:t>
            </a:r>
            <a:r>
              <a:rPr lang="en-US" sz="1800" kern="100" dirty="0">
                <a:effectLst/>
              </a:rPr>
              <a:t> </a:t>
            </a:r>
            <a:r>
              <a:rPr lang="en-US" sz="1800" kern="100" dirty="0" err="1">
                <a:effectLst/>
              </a:rPr>
              <a:t>trúc</a:t>
            </a:r>
            <a:r>
              <a:rPr lang="en-US" sz="1800" kern="100" dirty="0">
                <a:effectLst/>
              </a:rPr>
              <a:t> Encoder-Decoder </a:t>
            </a:r>
            <a:r>
              <a:rPr lang="en-US" sz="1800" kern="100" dirty="0" err="1">
                <a:effectLst/>
              </a:rPr>
              <a:t>có</a:t>
            </a:r>
            <a:r>
              <a:rPr lang="en-US" sz="1800" kern="100" dirty="0">
                <a:effectLst/>
              </a:rPr>
              <a:t> </a:t>
            </a:r>
            <a:r>
              <a:rPr lang="en-US" sz="1800" kern="100" dirty="0" err="1">
                <a:effectLst/>
              </a:rPr>
              <a:t>độ</a:t>
            </a:r>
            <a:r>
              <a:rPr lang="en-US" sz="1800" kern="100" dirty="0">
                <a:effectLst/>
              </a:rPr>
              <a:t> </a:t>
            </a:r>
            <a:r>
              <a:rPr lang="en-US" sz="1800" kern="100" dirty="0" err="1">
                <a:effectLst/>
              </a:rPr>
              <a:t>dài</a:t>
            </a:r>
            <a:r>
              <a:rPr lang="en-US" sz="1800" kern="100" dirty="0">
                <a:effectLst/>
              </a:rPr>
              <a:t> </a:t>
            </a:r>
            <a:r>
              <a:rPr lang="en-US" sz="1800" kern="100" dirty="0" err="1">
                <a:effectLst/>
              </a:rPr>
              <a:t>đầu</a:t>
            </a:r>
            <a:r>
              <a:rPr lang="en-US" sz="1800" kern="100" dirty="0">
                <a:effectLst/>
              </a:rPr>
              <a:t> </a:t>
            </a:r>
            <a:r>
              <a:rPr lang="en-US" sz="1800" kern="100" dirty="0" err="1">
                <a:effectLst/>
              </a:rPr>
              <a:t>vào</a:t>
            </a:r>
            <a:r>
              <a:rPr lang="en-US" sz="1800" kern="100" dirty="0">
                <a:effectLst/>
              </a:rPr>
              <a:t> </a:t>
            </a:r>
            <a:r>
              <a:rPr lang="en-US" sz="1800" kern="100" dirty="0" err="1">
                <a:effectLst/>
              </a:rPr>
              <a:t>và</a:t>
            </a:r>
            <a:r>
              <a:rPr lang="en-US" sz="1800" kern="100" dirty="0">
                <a:effectLst/>
              </a:rPr>
              <a:t> </a:t>
            </a:r>
            <a:r>
              <a:rPr lang="en-US" sz="1800" kern="100" dirty="0" err="1">
                <a:effectLst/>
              </a:rPr>
              <a:t>đầu</a:t>
            </a:r>
            <a:r>
              <a:rPr lang="en-US" sz="1800" kern="100" dirty="0">
                <a:effectLst/>
              </a:rPr>
              <a:t> </a:t>
            </a:r>
            <a:r>
              <a:rPr lang="en-US" sz="1800" kern="100" dirty="0" err="1">
                <a:effectLst/>
              </a:rPr>
              <a:t>ra</a:t>
            </a:r>
            <a:r>
              <a:rPr lang="en-US" sz="1800" kern="100" dirty="0">
                <a:effectLst/>
              </a:rPr>
              <a:t> </a:t>
            </a:r>
            <a:r>
              <a:rPr lang="en-US" sz="1800" kern="100" dirty="0" err="1">
                <a:effectLst/>
              </a:rPr>
              <a:t>khác</a:t>
            </a:r>
            <a:r>
              <a:rPr lang="en-US" sz="1800" kern="100" dirty="0">
                <a:effectLst/>
              </a:rPr>
              <a:t> </a:t>
            </a:r>
            <a:r>
              <a:rPr lang="en-US" sz="1800" kern="100" dirty="0" err="1">
                <a:effectLst/>
              </a:rPr>
              <a:t>nhau</a:t>
            </a:r>
            <a:r>
              <a:rPr lang="en-US" sz="1800" kern="100" dirty="0">
                <a:effectLst/>
              </a:rPr>
              <a:t>. </a:t>
            </a:r>
            <a:r>
              <a:rPr lang="en-US" sz="1800" kern="100" dirty="0" err="1">
                <a:effectLst/>
              </a:rPr>
              <a:t>Kiến</a:t>
            </a:r>
            <a:r>
              <a:rPr lang="en-US" sz="1800" kern="100" dirty="0">
                <a:effectLst/>
              </a:rPr>
              <a:t> </a:t>
            </a:r>
            <a:r>
              <a:rPr lang="en-US" sz="1800" kern="100" dirty="0" err="1">
                <a:effectLst/>
              </a:rPr>
              <a:t>trúc</a:t>
            </a:r>
            <a:r>
              <a:rPr lang="en-US" sz="1800" kern="100" dirty="0">
                <a:effectLst/>
              </a:rPr>
              <a:t> Encoder-Decoder </a:t>
            </a:r>
            <a:r>
              <a:rPr lang="en-US" sz="1800" kern="100" dirty="0" err="1">
                <a:effectLst/>
              </a:rPr>
              <a:t>được</a:t>
            </a:r>
            <a:r>
              <a:rPr lang="en-US" sz="1800" kern="100" dirty="0">
                <a:effectLst/>
              </a:rPr>
              <a:t> </a:t>
            </a:r>
            <a:r>
              <a:rPr lang="en-US" sz="1800" kern="100" dirty="0" err="1">
                <a:effectLst/>
              </a:rPr>
              <a:t>coi</a:t>
            </a:r>
            <a:r>
              <a:rPr lang="en-US" sz="1800" kern="100" dirty="0">
                <a:effectLst/>
              </a:rPr>
              <a:t> </a:t>
            </a:r>
            <a:r>
              <a:rPr lang="en-US" sz="1800" kern="100" dirty="0" err="1">
                <a:effectLst/>
              </a:rPr>
              <a:t>là</a:t>
            </a:r>
            <a:r>
              <a:rPr lang="en-US" sz="1800" kern="100" dirty="0">
                <a:effectLst/>
              </a:rPr>
              <a:t> </a:t>
            </a:r>
            <a:r>
              <a:rPr lang="en-US" sz="1800" kern="100" dirty="0" err="1">
                <a:effectLst/>
              </a:rPr>
              <a:t>hai</a:t>
            </a:r>
            <a:r>
              <a:rPr lang="en-US" sz="1800" kern="100" dirty="0">
                <a:effectLst/>
              </a:rPr>
              <a:t> </a:t>
            </a:r>
            <a:r>
              <a:rPr lang="en-US" sz="1800" kern="100" dirty="0" err="1">
                <a:effectLst/>
              </a:rPr>
              <a:t>khối</a:t>
            </a:r>
            <a:r>
              <a:rPr lang="en-US" sz="1800" kern="100" dirty="0">
                <a:effectLst/>
              </a:rPr>
              <a:t> - </a:t>
            </a:r>
            <a:r>
              <a:rPr lang="en-US" sz="1800" kern="100" dirty="0" err="1">
                <a:effectLst/>
              </a:rPr>
              <a:t>Mã</a:t>
            </a:r>
            <a:r>
              <a:rPr lang="en-US" sz="1800" kern="100" dirty="0">
                <a:effectLst/>
              </a:rPr>
              <a:t> </a:t>
            </a:r>
            <a:r>
              <a:rPr lang="en-US" sz="1800" kern="100" dirty="0" err="1">
                <a:effectLst/>
              </a:rPr>
              <a:t>hóa</a:t>
            </a:r>
            <a:r>
              <a:rPr lang="en-US" sz="1800" kern="100" dirty="0">
                <a:effectLst/>
              </a:rPr>
              <a:t> (Encoder) </a:t>
            </a:r>
            <a:r>
              <a:rPr lang="en-US" sz="1800" kern="100" dirty="0" err="1">
                <a:effectLst/>
              </a:rPr>
              <a:t>và</a:t>
            </a:r>
            <a:r>
              <a:rPr lang="en-US" sz="1800" kern="100" dirty="0">
                <a:effectLst/>
              </a:rPr>
              <a:t> </a:t>
            </a:r>
            <a:r>
              <a:rPr lang="en-US" sz="1800" kern="100" dirty="0" err="1">
                <a:effectLst/>
              </a:rPr>
              <a:t>Giải</a:t>
            </a:r>
            <a:r>
              <a:rPr lang="en-US" sz="1800" kern="100" dirty="0">
                <a:effectLst/>
              </a:rPr>
              <a:t> </a:t>
            </a:r>
            <a:r>
              <a:rPr lang="en-US" sz="1800" kern="100" dirty="0" err="1">
                <a:effectLst/>
              </a:rPr>
              <a:t>mã</a:t>
            </a:r>
            <a:r>
              <a:rPr lang="en-US" sz="1800" kern="100" dirty="0">
                <a:effectLst/>
              </a:rPr>
              <a:t> (Decoder), </a:t>
            </a:r>
            <a:r>
              <a:rPr lang="en-US" sz="1800" kern="100" dirty="0" err="1">
                <a:effectLst/>
              </a:rPr>
              <a:t>hai</a:t>
            </a:r>
            <a:r>
              <a:rPr lang="en-US" sz="1800" kern="100" dirty="0">
                <a:effectLst/>
              </a:rPr>
              <a:t> </a:t>
            </a:r>
            <a:r>
              <a:rPr lang="en-US" sz="1800" kern="100" dirty="0" err="1">
                <a:effectLst/>
              </a:rPr>
              <a:t>khối</a:t>
            </a:r>
            <a:r>
              <a:rPr lang="en-US" sz="1800" kern="100" dirty="0">
                <a:effectLst/>
              </a:rPr>
              <a:t> </a:t>
            </a:r>
            <a:r>
              <a:rPr lang="en-US" sz="1800" kern="100" dirty="0" err="1">
                <a:effectLst/>
              </a:rPr>
              <a:t>này</a:t>
            </a:r>
            <a:r>
              <a:rPr lang="en-US" sz="1800" kern="100" dirty="0">
                <a:effectLst/>
              </a:rPr>
              <a:t> </a:t>
            </a:r>
            <a:r>
              <a:rPr lang="en-US" sz="1800" kern="100" dirty="0" err="1">
                <a:effectLst/>
              </a:rPr>
              <a:t>được</a:t>
            </a:r>
            <a:r>
              <a:rPr lang="en-US" sz="1800" kern="100" dirty="0">
                <a:effectLst/>
              </a:rPr>
              <a:t> </a:t>
            </a:r>
            <a:r>
              <a:rPr lang="en-US" sz="1800" kern="100" dirty="0" err="1">
                <a:effectLst/>
              </a:rPr>
              <a:t>kết</a:t>
            </a:r>
            <a:r>
              <a:rPr lang="en-US" sz="1800" kern="100" dirty="0">
                <a:effectLst/>
              </a:rPr>
              <a:t> </a:t>
            </a:r>
            <a:r>
              <a:rPr lang="en-US" sz="1800" kern="100" dirty="0" err="1">
                <a:effectLst/>
              </a:rPr>
              <a:t>nối</a:t>
            </a:r>
            <a:r>
              <a:rPr lang="en-US" sz="1800" kern="100" dirty="0">
                <a:effectLst/>
              </a:rPr>
              <a:t> </a:t>
            </a:r>
            <a:r>
              <a:rPr lang="en-US" sz="1800" kern="100" dirty="0" err="1">
                <a:effectLst/>
              </a:rPr>
              <a:t>với</a:t>
            </a:r>
            <a:r>
              <a:rPr lang="en-US" sz="1800" kern="100" dirty="0">
                <a:effectLst/>
              </a:rPr>
              <a:t> </a:t>
            </a:r>
            <a:r>
              <a:rPr lang="en-US" sz="1800" kern="100" dirty="0" err="1">
                <a:effectLst/>
              </a:rPr>
              <a:t>nhau</a:t>
            </a:r>
            <a:r>
              <a:rPr lang="en-US" sz="1800" kern="100" dirty="0">
                <a:effectLst/>
              </a:rPr>
              <a:t> </a:t>
            </a:r>
            <a:r>
              <a:rPr lang="en-US" sz="1800" kern="100" dirty="0" err="1">
                <a:effectLst/>
              </a:rPr>
              <a:t>thông</a:t>
            </a:r>
            <a:r>
              <a:rPr lang="en-US" sz="1800" kern="100" dirty="0">
                <a:effectLst/>
              </a:rPr>
              <a:t> qua Vector </a:t>
            </a:r>
            <a:r>
              <a:rPr lang="en-US" sz="1800" kern="100" dirty="0" err="1">
                <a:effectLst/>
              </a:rPr>
              <a:t>trung</a:t>
            </a:r>
            <a:r>
              <a:rPr lang="en-US" sz="1800" kern="100" dirty="0">
                <a:effectLst/>
              </a:rPr>
              <a:t> </a:t>
            </a:r>
            <a:r>
              <a:rPr lang="en-US" sz="1800" kern="100" dirty="0" err="1">
                <a:effectLst/>
              </a:rPr>
              <a:t>gian</a:t>
            </a:r>
            <a:r>
              <a:rPr lang="en-US" sz="1800" kern="100" dirty="0">
                <a:effectLst/>
              </a:rPr>
              <a:t> (Context Vector):</a:t>
            </a:r>
          </a:p>
          <a:p>
            <a:pPr marL="0" marR="0" algn="just">
              <a:lnSpc>
                <a:spcPct val="107000"/>
              </a:lnSpc>
              <a:spcBef>
                <a:spcPts val="0"/>
              </a:spcBef>
              <a:spcAft>
                <a:spcPts val="800"/>
              </a:spcAft>
            </a:pPr>
            <a:endParaRPr lang="en-US" sz="1800" kern="100" dirty="0">
              <a:effectLst/>
            </a:endParaRPr>
          </a:p>
          <a:p>
            <a:pPr marL="0" marR="0" algn="just">
              <a:lnSpc>
                <a:spcPct val="107000"/>
              </a:lnSpc>
              <a:spcBef>
                <a:spcPts val="0"/>
              </a:spcBef>
              <a:spcAft>
                <a:spcPts val="800"/>
              </a:spcAft>
            </a:pPr>
            <a:endParaRPr lang="en-US" sz="1800" kern="100" dirty="0">
              <a:effectLst/>
            </a:endParaRPr>
          </a:p>
          <a:p>
            <a:pPr marL="0" indent="0">
              <a:buNone/>
            </a:pPr>
            <a:endParaRPr lang="en-US" sz="1800" kern="100" dirty="0">
              <a:effectLst/>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dirty="0"/>
          </a:p>
        </p:txBody>
      </p:sp>
      <p:pic>
        <p:nvPicPr>
          <p:cNvPr id="8" name="Picture 7">
            <a:extLst>
              <a:ext uri="{FF2B5EF4-FFF2-40B4-BE49-F238E27FC236}">
                <a16:creationId xmlns:a16="http://schemas.microsoft.com/office/drawing/2014/main" id="{93B8AE84-4AA0-8C9F-0574-C012EE7921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5789" y="3325671"/>
            <a:ext cx="8073313" cy="2623110"/>
          </a:xfrm>
          <a:prstGeom prst="rect">
            <a:avLst/>
          </a:prstGeom>
          <a:noFill/>
        </p:spPr>
      </p:pic>
      <p:sp>
        <p:nvSpPr>
          <p:cNvPr id="7" name="Title 6">
            <a:extLst>
              <a:ext uri="{FF2B5EF4-FFF2-40B4-BE49-F238E27FC236}">
                <a16:creationId xmlns:a16="http://schemas.microsoft.com/office/drawing/2014/main" id="{220DB8E2-B1EC-3168-5240-A32BA8BBD48E}"/>
              </a:ext>
            </a:extLst>
          </p:cNvPr>
          <p:cNvSpPr>
            <a:spLocks noGrp="1"/>
          </p:cNvSpPr>
          <p:nvPr>
            <p:ph type="title"/>
          </p:nvPr>
        </p:nvSpPr>
        <p:spPr>
          <a:xfrm>
            <a:off x="338736" y="65575"/>
            <a:ext cx="11514528" cy="436098"/>
          </a:xfrm>
        </p:spPr>
        <p:txBody>
          <a:bodyPr/>
          <a:lstStyle/>
          <a:p>
            <a:r>
              <a:rPr lang="en-US" dirty="0"/>
              <a:t>3. Lý </a:t>
            </a:r>
            <a:r>
              <a:rPr lang="en-US" dirty="0" err="1"/>
              <a:t>thuyết</a:t>
            </a:r>
            <a:endParaRPr lang="en-US" dirty="0"/>
          </a:p>
        </p:txBody>
      </p:sp>
      <p:sp>
        <p:nvSpPr>
          <p:cNvPr id="9" name="Title 1">
            <a:extLst>
              <a:ext uri="{FF2B5EF4-FFF2-40B4-BE49-F238E27FC236}">
                <a16:creationId xmlns:a16="http://schemas.microsoft.com/office/drawing/2014/main" id="{047EF0C1-D043-0562-03B6-54B648B4D418}"/>
              </a:ext>
            </a:extLst>
          </p:cNvPr>
          <p:cNvSpPr txBox="1">
            <a:spLocks/>
          </p:cNvSpPr>
          <p:nvPr/>
        </p:nvSpPr>
        <p:spPr>
          <a:xfrm>
            <a:off x="385183" y="90921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dirty="0">
                <a:solidFill>
                  <a:schemeClr val="tx1"/>
                </a:solidFill>
              </a:rPr>
              <a:t>3.1 Sequence-to-sequence</a:t>
            </a:r>
          </a:p>
        </p:txBody>
      </p:sp>
    </p:spTree>
    <p:extLst>
      <p:ext uri="{BB962C8B-B14F-4D97-AF65-F5344CB8AC3E}">
        <p14:creationId xmlns:p14="http://schemas.microsoft.com/office/powerpoint/2010/main" val="8686139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7" name="TextBox 6">
            <a:extLst>
              <a:ext uri="{FF2B5EF4-FFF2-40B4-BE49-F238E27FC236}">
                <a16:creationId xmlns:a16="http://schemas.microsoft.com/office/drawing/2014/main" id="{5F592B04-DD56-3D9E-4123-69C757846894}"/>
              </a:ext>
            </a:extLst>
          </p:cNvPr>
          <p:cNvSpPr txBox="1"/>
          <p:nvPr/>
        </p:nvSpPr>
        <p:spPr>
          <a:xfrm>
            <a:off x="397463" y="1333772"/>
            <a:ext cx="11397073" cy="2585323"/>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Trong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trúc</a:t>
            </a:r>
            <a:r>
              <a:rPr lang="en-US" dirty="0">
                <a:latin typeface="Lato" panose="020F0502020204030203" pitchFamily="34" charset="0"/>
                <a:ea typeface="Lato" panose="020F0502020204030203" pitchFamily="34" charset="0"/>
                <a:cs typeface="Lato" panose="020F0502020204030203" pitchFamily="34" charset="0"/>
              </a:rPr>
              <a:t> CNN, </a:t>
            </a:r>
            <a:r>
              <a:rPr lang="en-US" dirty="0" err="1">
                <a:latin typeface="Lato" panose="020F0502020204030203" pitchFamily="34" charset="0"/>
                <a:ea typeface="Lato" panose="020F0502020204030203" pitchFamily="34" charset="0"/>
                <a:cs typeface="Lato" panose="020F0502020204030203" pitchFamily="34" charset="0"/>
              </a:rPr>
              <a:t>tăng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thường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giúp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cải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thiện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Tuy</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nhiên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sau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ngưỡng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định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tăng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sâu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có</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khiến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mô</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hình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trở</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kém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chính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xác</a:t>
            </a:r>
            <a:r>
              <a:rPr lang="en-US" dirty="0">
                <a:latin typeface="Lato" panose="020F0502020204030203" pitchFamily="34" charset="0"/>
                <a:ea typeface="Lato" panose="020F0502020204030203" pitchFamily="34" charset="0"/>
                <a:cs typeface="Lato" panose="020F0502020204030203" pitchFamily="34" charset="0"/>
              </a:rPr>
              <a:t> do </a:t>
            </a:r>
            <a:r>
              <a:rPr lang="en-US" dirty="0" err="1">
                <a:latin typeface="Lato" panose="020F0502020204030203" pitchFamily="34" charset="0"/>
                <a:ea typeface="Lato" panose="020F0502020204030203" pitchFamily="34" charset="0"/>
                <a:cs typeface="Lato" panose="020F0502020204030203" pitchFamily="34" charset="0"/>
              </a:rPr>
              <a:t>mất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mát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thông</a:t>
            </a:r>
            <a:r>
              <a:rPr lang="en-US" dirty="0">
                <a:latin typeface="Lato" panose="020F0502020204030203" pitchFamily="34" charset="0"/>
                <a:ea typeface="Lato" panose="020F0502020204030203" pitchFamily="34" charset="0"/>
                <a:cs typeface="Lato" panose="020F0502020204030203" pitchFamily="34" charset="0"/>
              </a:rPr>
              <a:t> tin. </a:t>
            </a:r>
            <a:r>
              <a:rPr lang="en-US" dirty="0" err="1">
                <a:latin typeface="Lato" panose="020F0502020204030203" pitchFamily="34" charset="0"/>
                <a:ea typeface="Lato" panose="020F0502020204030203" pitchFamily="34" charset="0"/>
                <a:cs typeface="Lato" panose="020F0502020204030203" pitchFamily="34" charset="0"/>
              </a:rPr>
              <a:t>Để</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giải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quyết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vấn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đề</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này</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nhà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nghiên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cứu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đã</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phát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triển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ResNet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với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kết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nối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tắt</a:t>
            </a:r>
            <a:r>
              <a:rPr lang="en-US" dirty="0">
                <a:latin typeface="Lato" panose="020F0502020204030203" pitchFamily="34" charset="0"/>
                <a:ea typeface="Lato" panose="020F0502020204030203" pitchFamily="34" charset="0"/>
                <a:cs typeface="Lato" panose="020F0502020204030203" pitchFamily="34" charset="0"/>
              </a:rPr>
              <a:t> (skip connection).</a:t>
            </a:r>
          </a:p>
          <a:p>
            <a:pPr marL="285750" indent="-285750" algn="just">
              <a:buFont typeface="Arial" panose="020B0604020202020204" pitchFamily="34" charset="0"/>
              <a:buChar char="•"/>
            </a:pPr>
            <a:r>
              <a:rPr lang="en-US" sz="1800" dirty="0" err="1">
                <a:effectLst/>
                <a:latin typeface="Lato" panose="020F0502020204030203" pitchFamily="34" charset="0"/>
                <a:ea typeface="Lato" panose="020F0502020204030203" pitchFamily="34" charset="0"/>
                <a:cs typeface="Lato" panose="020F0502020204030203" pitchFamily="34" charset="0"/>
              </a:rPr>
              <a:t>Gọi</a:t>
            </a:r>
            <a:r>
              <a:rPr lang="en-US" sz="1800" dirty="0">
                <a:effectLst/>
                <a:latin typeface="Lato" panose="020F0502020204030203" pitchFamily="34" charset="0"/>
                <a:ea typeface="Lato" panose="020F0502020204030203" pitchFamily="34" charset="0"/>
                <a:cs typeface="Lato" panose="020F0502020204030203" pitchFamily="34" charset="0"/>
              </a:rPr>
              <a:t> x </a:t>
            </a:r>
            <a:r>
              <a:rPr lang="en-US" sz="1800" dirty="0" err="1">
                <a:effectLst/>
                <a:latin typeface="Lato" panose="020F0502020204030203" pitchFamily="34" charset="0"/>
                <a:ea typeface="Lato" panose="020F0502020204030203" pitchFamily="34" charset="0"/>
                <a:cs typeface="Lato" panose="020F0502020204030203" pitchFamily="34" charset="0"/>
              </a:rPr>
              <a:t>là</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đầu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vào</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của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khối</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xác</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định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ánh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xạ</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đầu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vào</a:t>
            </a:r>
            <a:r>
              <a:rPr lang="en-US" sz="1800" dirty="0">
                <a:effectLst/>
                <a:latin typeface="Lato" panose="020F0502020204030203" pitchFamily="34" charset="0"/>
                <a:ea typeface="Lato" panose="020F0502020204030203" pitchFamily="34" charset="0"/>
                <a:cs typeface="Lato" panose="020F0502020204030203" pitchFamily="34" charset="0"/>
              </a:rPr>
              <a:t> x </a:t>
            </a:r>
            <a:r>
              <a:rPr lang="en-US" sz="1800" dirty="0" err="1">
                <a:effectLst/>
                <a:latin typeface="Lato" panose="020F0502020204030203" pitchFamily="34" charset="0"/>
                <a:ea typeface="Lato" panose="020F0502020204030203" pitchFamily="34" charset="0"/>
                <a:cs typeface="Lato" panose="020F0502020204030203" pitchFamily="34" charset="0"/>
              </a:rPr>
              <a:t>thành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hàm</a:t>
            </a:r>
            <a:r>
              <a:rPr lang="en-US" sz="1800" dirty="0">
                <a:effectLst/>
                <a:latin typeface="Lato" panose="020F0502020204030203" pitchFamily="34" charset="0"/>
                <a:ea typeface="Lato" panose="020F0502020204030203" pitchFamily="34" charset="0"/>
                <a:cs typeface="Lato" panose="020F0502020204030203" pitchFamily="34" charset="0"/>
              </a:rPr>
              <a:t> f(x). Ta </a:t>
            </a:r>
            <a:r>
              <a:rPr lang="en-US" sz="1800" dirty="0" err="1">
                <a:effectLst/>
                <a:latin typeface="Lato" panose="020F0502020204030203" pitchFamily="34" charset="0"/>
                <a:ea typeface="Lato" panose="020F0502020204030203" pitchFamily="34" charset="0"/>
                <a:cs typeface="Lato" panose="020F0502020204030203" pitchFamily="34" charset="0"/>
              </a:rPr>
              <a:t>cộng</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thêm</a:t>
            </a:r>
            <a:r>
              <a:rPr lang="en-US" sz="1800" dirty="0">
                <a:effectLst/>
                <a:latin typeface="Lato" panose="020F0502020204030203" pitchFamily="34" charset="0"/>
                <a:ea typeface="Lato" panose="020F0502020204030203" pitchFamily="34" charset="0"/>
                <a:cs typeface="Lato" panose="020F0502020204030203" pitchFamily="34" charset="0"/>
              </a:rPr>
              <a:t> ở </a:t>
            </a:r>
            <a:r>
              <a:rPr lang="en-US" sz="1800" dirty="0" err="1">
                <a:effectLst/>
                <a:latin typeface="Lato" panose="020F0502020204030203" pitchFamily="34" charset="0"/>
                <a:ea typeface="Lato" panose="020F0502020204030203" pitchFamily="34" charset="0"/>
                <a:cs typeface="Lato" panose="020F0502020204030203" pitchFamily="34" charset="0"/>
              </a:rPr>
              <a:t>đầu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ra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thành</a:t>
            </a:r>
            <a:r>
              <a:rPr lang="en-US" sz="1800" dirty="0">
                <a:effectLst/>
                <a:latin typeface="Lato" panose="020F0502020204030203" pitchFamily="34" charset="0"/>
                <a:ea typeface="Lato" panose="020F0502020204030203" pitchFamily="34" charset="0"/>
                <a:cs typeface="Lato" panose="020F0502020204030203" pitchFamily="34" charset="0"/>
              </a:rPr>
              <a:t> x + f(x) </a:t>
            </a:r>
            <a:r>
              <a:rPr lang="en-US" sz="1800" dirty="0" err="1">
                <a:effectLst/>
                <a:latin typeface="Lato" panose="020F0502020204030203" pitchFamily="34" charset="0"/>
                <a:ea typeface="Lato" panose="020F0502020204030203" pitchFamily="34" charset="0"/>
                <a:cs typeface="Lato" panose="020F0502020204030203" pitchFamily="34" charset="0"/>
              </a:rPr>
              <a:t>để</a:t>
            </a:r>
            <a:r>
              <a:rPr lang="en-US" sz="1800" dirty="0">
                <a:effectLst/>
                <a:latin typeface="Lato" panose="020F0502020204030203" pitchFamily="34" charset="0"/>
                <a:ea typeface="Lato" panose="020F0502020204030203" pitchFamily="34" charset="0"/>
                <a:cs typeface="Lato" panose="020F0502020204030203" pitchFamily="34" charset="0"/>
              </a:rPr>
              <a:t> qui </a:t>
            </a:r>
            <a:r>
              <a:rPr lang="en-US" sz="1800" dirty="0" err="1">
                <a:effectLst/>
                <a:latin typeface="Lato" panose="020F0502020204030203" pitchFamily="34" charset="0"/>
                <a:ea typeface="Lato" panose="020F0502020204030203" pitchFamily="34" charset="0"/>
                <a:cs typeface="Lato" panose="020F0502020204030203" pitchFamily="34" charset="0"/>
              </a:rPr>
              <a:t>về</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tham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số</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độ</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lệch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tức</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tham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số</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phần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dư</a:t>
            </a:r>
            <a:r>
              <a:rPr lang="en-US" sz="1800" dirty="0">
                <a:effectLst/>
                <a:latin typeface="Lato" panose="020F0502020204030203" pitchFamily="34" charset="0"/>
                <a:ea typeface="Lato" panose="020F0502020204030203" pitchFamily="34" charset="0"/>
                <a:cs typeface="Lato" panose="020F0502020204030203" pitchFamily="34" charset="0"/>
              </a:rPr>
              <a:t> f(x). </a:t>
            </a:r>
            <a:r>
              <a:rPr lang="en-US" sz="1800" dirty="0" err="1">
                <a:effectLst/>
                <a:latin typeface="Lato" panose="020F0502020204030203" pitchFamily="34" charset="0"/>
                <a:ea typeface="Lato" panose="020F0502020204030203" pitchFamily="34" charset="0"/>
                <a:cs typeface="Lato" panose="020F0502020204030203" pitchFamily="34" charset="0"/>
              </a:rPr>
              <a:t>Từ</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đó</a:t>
            </a:r>
            <a:r>
              <a:rPr lang="en-US" sz="1800" dirty="0">
                <a:effectLst/>
                <a:latin typeface="Lato" panose="020F0502020204030203" pitchFamily="34" charset="0"/>
                <a:ea typeface="Lato" panose="020F0502020204030203" pitchFamily="34" charset="0"/>
                <a:cs typeface="Lato" panose="020F0502020204030203" pitchFamily="34" charset="0"/>
              </a:rPr>
              <a:t> ta </a:t>
            </a:r>
            <a:r>
              <a:rPr lang="en-US" sz="1800" dirty="0" err="1">
                <a:effectLst/>
                <a:latin typeface="Lato" panose="020F0502020204030203" pitchFamily="34" charset="0"/>
                <a:ea typeface="Lato" panose="020F0502020204030203" pitchFamily="34" charset="0"/>
                <a:cs typeface="Lato" panose="020F0502020204030203" pitchFamily="34" charset="0"/>
              </a:rPr>
              <a:t>chỉ</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tìm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giá</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trị</a:t>
            </a:r>
            <a:r>
              <a:rPr lang="en-US" sz="1800" dirty="0">
                <a:effectLst/>
                <a:latin typeface="Lato" panose="020F0502020204030203" pitchFamily="34" charset="0"/>
                <a:ea typeface="Lato" panose="020F0502020204030203" pitchFamily="34" charset="0"/>
                <a:cs typeface="Lato" panose="020F0502020204030203" pitchFamily="34" charset="0"/>
              </a:rPr>
              <a:t> f(x) </a:t>
            </a:r>
            <a:r>
              <a:rPr lang="en-US" sz="1800" dirty="0" err="1">
                <a:effectLst/>
                <a:latin typeface="Lato" panose="020F0502020204030203" pitchFamily="34" charset="0"/>
                <a:ea typeface="Lato" panose="020F0502020204030203" pitchFamily="34" charset="0"/>
                <a:cs typeface="Lato" panose="020F0502020204030203" pitchFamily="34" charset="0"/>
              </a:rPr>
              <a:t>sao</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cho</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nó</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gần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bằng</a:t>
            </a:r>
            <a:r>
              <a:rPr lang="en-US" sz="1800" dirty="0">
                <a:effectLst/>
                <a:latin typeface="Lato" panose="020F0502020204030203" pitchFamily="34" charset="0"/>
                <a:ea typeface="Lato" panose="020F0502020204030203" pitchFamily="34" charset="0"/>
                <a:cs typeface="Lato" panose="020F0502020204030203" pitchFamily="34" charset="0"/>
              </a:rPr>
              <a:t> 0 </a:t>
            </a:r>
            <a:r>
              <a:rPr lang="en-US" sz="1800" dirty="0" err="1">
                <a:effectLst/>
                <a:latin typeface="Lato" panose="020F0502020204030203" pitchFamily="34" charset="0"/>
                <a:ea typeface="Lato" panose="020F0502020204030203" pitchFamily="34" charset="0"/>
                <a:cs typeface="Lato" panose="020F0502020204030203" pitchFamily="34" charset="0"/>
              </a:rPr>
              <a:t>là</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có</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thể</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được</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một</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ánh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xạ</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chuẩn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xác</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Tại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một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khối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xác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định</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chúng</a:t>
            </a:r>
            <a:r>
              <a:rPr lang="en-US" sz="1800" kern="100" dirty="0">
                <a:effectLst/>
                <a:latin typeface="Lato" panose="020F0502020204030203" pitchFamily="34" charset="0"/>
                <a:ea typeface="Lato" panose="020F0502020204030203" pitchFamily="34" charset="0"/>
                <a:cs typeface="Lato" panose="020F0502020204030203" pitchFamily="34" charset="0"/>
              </a:rPr>
              <a:t> ta </a:t>
            </a:r>
            <a:r>
              <a:rPr lang="en-US" sz="1800" kern="100" dirty="0" err="1">
                <a:effectLst/>
                <a:latin typeface="Lato" panose="020F0502020204030203" pitchFamily="34" charset="0"/>
                <a:ea typeface="Lato" panose="020F0502020204030203" pitchFamily="34" charset="0"/>
                <a:cs typeface="Lato" panose="020F0502020204030203" pitchFamily="34" charset="0"/>
              </a:rPr>
              <a:t>sẽ</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áp</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dụng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một</a:t>
            </a:r>
            <a:r>
              <a:rPr lang="en-US" sz="1800" kern="100" dirty="0">
                <a:effectLst/>
                <a:latin typeface="Lato" panose="020F0502020204030203" pitchFamily="34" charset="0"/>
                <a:ea typeface="Lato" panose="020F0502020204030203" pitchFamily="34" charset="0"/>
                <a:cs typeface="Lato" panose="020F0502020204030203" pitchFamily="34" charset="0"/>
              </a:rPr>
              <a:t> layer activation </a:t>
            </a:r>
            <a:r>
              <a:rPr lang="en-US" sz="1800" kern="100" dirty="0" err="1">
                <a:effectLst/>
                <a:latin typeface="Lato" panose="020F0502020204030203" pitchFamily="34" charset="0"/>
                <a:ea typeface="Lato" panose="020F0502020204030203" pitchFamily="34" charset="0"/>
                <a:cs typeface="Lato" panose="020F0502020204030203" pitchFamily="34" charset="0"/>
              </a:rPr>
              <a:t>ReLU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sau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mỗi</a:t>
            </a:r>
            <a:r>
              <a:rPr lang="en-US" sz="1800" kern="100" dirty="0">
                <a:effectLst/>
                <a:latin typeface="Lato" panose="020F0502020204030203" pitchFamily="34" charset="0"/>
                <a:ea typeface="Lato" panose="020F0502020204030203" pitchFamily="34" charset="0"/>
                <a:cs typeface="Lato" panose="020F0502020204030203" pitchFamily="34" charset="0"/>
              </a:rPr>
              <a:t> xen </a:t>
            </a:r>
            <a:r>
              <a:rPr lang="en-US" sz="1800" kern="100" dirty="0" err="1">
                <a:effectLst/>
                <a:latin typeface="Lato" panose="020F0502020204030203" pitchFamily="34" charset="0"/>
                <a:ea typeface="Lato" panose="020F0502020204030203" pitchFamily="34" charset="0"/>
                <a:cs typeface="Lato" panose="020F0502020204030203" pitchFamily="34" charset="0"/>
              </a:rPr>
              <a:t>kẽ</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giữa</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những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tầng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trọng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số</a:t>
            </a:r>
            <a:r>
              <a:rPr lang="en-US" sz="1800" kern="100" dirty="0">
                <a:effectLst/>
                <a:latin typeface="Lato" panose="020F0502020204030203" pitchFamily="34" charset="0"/>
                <a:ea typeface="Lato" panose="020F0502020204030203" pitchFamily="34" charset="0"/>
                <a:cs typeface="Lato" panose="020F0502020204030203" pitchFamily="34" charset="0"/>
              </a:rPr>
              <a:t>.</a:t>
            </a:r>
          </a:p>
          <a:p>
            <a:pPr marL="285750" indent="-285750" algn="just">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 name="Title 5">
            <a:extLst>
              <a:ext uri="{FF2B5EF4-FFF2-40B4-BE49-F238E27FC236}">
                <a16:creationId xmlns:a16="http://schemas.microsoft.com/office/drawing/2014/main" id="{D04E313E-06BE-0EAF-E6B6-B99BC16977A0}"/>
              </a:ext>
            </a:extLst>
          </p:cNvPr>
          <p:cNvSpPr>
            <a:spLocks noGrp="1"/>
          </p:cNvSpPr>
          <p:nvPr>
            <p:ph type="title"/>
          </p:nvPr>
        </p:nvSpPr>
        <p:spPr/>
        <p:txBody>
          <a:bodyPr/>
          <a:lstStyle/>
          <a:p>
            <a:r>
              <a:rPr lang="en-US" dirty="0"/>
              <a:t>3. Lý </a:t>
            </a:r>
            <a:r>
              <a:rPr lang="en-US" dirty="0" err="1"/>
              <a:t>thuyết</a:t>
            </a:r>
            <a:endParaRPr lang="en-US" dirty="0"/>
          </a:p>
        </p:txBody>
      </p:sp>
      <p:sp>
        <p:nvSpPr>
          <p:cNvPr id="8" name="Title 1">
            <a:extLst>
              <a:ext uri="{FF2B5EF4-FFF2-40B4-BE49-F238E27FC236}">
                <a16:creationId xmlns:a16="http://schemas.microsoft.com/office/drawing/2014/main" id="{586B6F6A-DDE0-2A2F-476B-CC73D65E2877}"/>
              </a:ext>
            </a:extLst>
          </p:cNvPr>
          <p:cNvSpPr txBox="1">
            <a:spLocks/>
          </p:cNvSpPr>
          <p:nvPr/>
        </p:nvSpPr>
        <p:spPr>
          <a:xfrm>
            <a:off x="385183" y="90921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dirty="0">
                <a:solidFill>
                  <a:schemeClr val="tx1"/>
                </a:solidFill>
              </a:rPr>
              <a:t>3.2 </a:t>
            </a:r>
            <a:r>
              <a:rPr lang="en-US" sz="2400" dirty="0" err="1">
                <a:solidFill>
                  <a:schemeClr val="tx1"/>
                </a:solidFill>
              </a:rPr>
              <a:t>Mạng</a:t>
            </a:r>
            <a:r>
              <a:rPr lang="en-US" sz="2400" dirty="0">
                <a:solidFill>
                  <a:schemeClr val="tx1"/>
                </a:solidFill>
              </a:rPr>
              <a:t> </a:t>
            </a:r>
            <a:r>
              <a:rPr lang="en-US" sz="2400" dirty="0" err="1">
                <a:solidFill>
                  <a:schemeClr val="tx1"/>
                </a:solidFill>
              </a:rPr>
              <a:t>DenseNet</a:t>
            </a:r>
            <a:r>
              <a:rPr lang="en-US" sz="2400" dirty="0">
                <a:solidFill>
                  <a:schemeClr val="tx1"/>
                </a:solidFill>
              </a:rPr>
              <a:t> – </a:t>
            </a:r>
            <a:r>
              <a:rPr lang="en-US" sz="2400" dirty="0" err="1">
                <a:solidFill>
                  <a:schemeClr val="tx1"/>
                </a:solidFill>
              </a:rPr>
              <a:t>Giới</a:t>
            </a:r>
            <a:r>
              <a:rPr lang="en-US" sz="2400" dirty="0">
                <a:solidFill>
                  <a:schemeClr val="tx1"/>
                </a:solidFill>
              </a:rPr>
              <a:t> </a:t>
            </a:r>
            <a:r>
              <a:rPr lang="en-US" sz="2400" dirty="0" err="1">
                <a:solidFill>
                  <a:schemeClr val="tx1"/>
                </a:solidFill>
              </a:rPr>
              <a:t>thiệu</a:t>
            </a:r>
            <a:r>
              <a:rPr lang="en-US" sz="2400" dirty="0">
                <a:solidFill>
                  <a:schemeClr val="tx1"/>
                </a:solidFill>
              </a:rPr>
              <a:t> </a:t>
            </a:r>
            <a:r>
              <a:rPr lang="en-US" sz="2400" dirty="0" err="1">
                <a:solidFill>
                  <a:schemeClr val="tx1"/>
                </a:solidFill>
              </a:rPr>
              <a:t>về</a:t>
            </a:r>
            <a:r>
              <a:rPr lang="en-US" sz="2400" dirty="0">
                <a:solidFill>
                  <a:schemeClr val="tx1"/>
                </a:solidFill>
              </a:rPr>
              <a:t> </a:t>
            </a:r>
            <a:r>
              <a:rPr lang="en-US" sz="2400" dirty="0" err="1">
                <a:solidFill>
                  <a:schemeClr val="tx1"/>
                </a:solidFill>
              </a:rPr>
              <a:t>ResNet</a:t>
            </a:r>
            <a:endParaRPr lang="en-US" sz="2400" dirty="0">
              <a:solidFill>
                <a:schemeClr val="tx1"/>
              </a:solidFill>
            </a:endParaRPr>
          </a:p>
        </p:txBody>
      </p:sp>
      <p:pic>
        <p:nvPicPr>
          <p:cNvPr id="11" name="Picture 10" descr="A diagram of a diagram&#10;&#10;Description automatically generated">
            <a:extLst>
              <a:ext uri="{FF2B5EF4-FFF2-40B4-BE49-F238E27FC236}">
                <a16:creationId xmlns:a16="http://schemas.microsoft.com/office/drawing/2014/main" id="{F733E54F-88F6-4F4B-F363-AA1E54926E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1253" y="3579791"/>
            <a:ext cx="5096482" cy="2583483"/>
          </a:xfrm>
          <a:prstGeom prst="rect">
            <a:avLst/>
          </a:prstGeom>
          <a:noFill/>
          <a:ln>
            <a:noFill/>
          </a:ln>
        </p:spPr>
      </p:pic>
    </p:spTree>
    <p:extLst>
      <p:ext uri="{BB962C8B-B14F-4D97-AF65-F5344CB8AC3E}">
        <p14:creationId xmlns:p14="http://schemas.microsoft.com/office/powerpoint/2010/main" val="23191403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7" name="TextBox 6">
            <a:extLst>
              <a:ext uri="{FF2B5EF4-FFF2-40B4-BE49-F238E27FC236}">
                <a16:creationId xmlns:a16="http://schemas.microsoft.com/office/drawing/2014/main" id="{5F592B04-DD56-3D9E-4123-69C757846894}"/>
              </a:ext>
            </a:extLst>
          </p:cNvPr>
          <p:cNvSpPr txBox="1"/>
          <p:nvPr/>
        </p:nvSpPr>
        <p:spPr>
          <a:xfrm>
            <a:off x="409744" y="1291795"/>
            <a:ext cx="11150885" cy="1200329"/>
          </a:xfrm>
          <a:prstGeom prst="rect">
            <a:avLst/>
          </a:prstGeom>
          <a:noFill/>
        </p:spPr>
        <p:txBody>
          <a:bodyPr wrap="square">
            <a:spAutoFit/>
          </a:bodyPr>
          <a:lstStyle/>
          <a:p>
            <a:pPr marL="285750" indent="-285750" algn="just">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Từ</a:t>
            </a:r>
            <a:r>
              <a:rPr lang="en-US" dirty="0">
                <a:latin typeface="Lato" panose="020F0502020204030203" pitchFamily="34" charset="0"/>
                <a:ea typeface="Lato" panose="020F0502020204030203" pitchFamily="34" charset="0"/>
                <a:cs typeface="Lato" panose="020F0502020204030203" pitchFamily="34" charset="0"/>
              </a:rPr>
              <a:t> ý </a:t>
            </a:r>
            <a:r>
              <a:rPr lang="en-US" dirty="0" err="1">
                <a:latin typeface="Lato" panose="020F0502020204030203" pitchFamily="34" charset="0"/>
                <a:ea typeface="Lato" panose="020F0502020204030203" pitchFamily="34" charset="0"/>
                <a:cs typeface="Lato" panose="020F0502020204030203" pitchFamily="34" charset="0"/>
              </a:rPr>
              <a:t>tưởng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của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ResNet</a:t>
            </a:r>
            <a:r>
              <a:rPr lang="en-US" dirty="0">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chúng</a:t>
            </a:r>
            <a:r>
              <a:rPr lang="en-US" sz="1800" kern="100" dirty="0">
                <a:effectLst/>
                <a:latin typeface="Lato" panose="020F0502020204030203" pitchFamily="34" charset="0"/>
                <a:ea typeface="Lato" panose="020F0502020204030203" pitchFamily="34" charset="0"/>
                <a:cs typeface="Lato" panose="020F0502020204030203" pitchFamily="34" charset="0"/>
              </a:rPr>
              <a:t> ta </a:t>
            </a:r>
            <a:r>
              <a:rPr lang="en-US" sz="1800" kern="100" dirty="0" err="1">
                <a:effectLst/>
                <a:latin typeface="Lato" panose="020F0502020204030203" pitchFamily="34" charset="0"/>
                <a:ea typeface="Lato" panose="020F0502020204030203" pitchFamily="34" charset="0"/>
                <a:cs typeface="Lato" panose="020F0502020204030203" pitchFamily="34" charset="0"/>
              </a:rPr>
              <a:t>sẽ</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sử</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dụng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một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mạng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lưới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kết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nối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tắt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dày</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đặc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để</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liên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kết</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các</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khối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với</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nhau</a:t>
            </a:r>
            <a:r>
              <a:rPr lang="en-US" kern="100"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Từ</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đầu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vào</a:t>
            </a:r>
            <a:r>
              <a:rPr lang="en-US" dirty="0">
                <a:latin typeface="Lato" panose="020F0502020204030203" pitchFamily="34" charset="0"/>
                <a:ea typeface="Lato" panose="020F0502020204030203" pitchFamily="34" charset="0"/>
                <a:cs typeface="Lato" panose="020F0502020204030203" pitchFamily="34" charset="0"/>
              </a:rPr>
              <a:t> x ta </a:t>
            </a:r>
            <a:r>
              <a:rPr lang="en-US" dirty="0" err="1">
                <a:latin typeface="Lato" panose="020F0502020204030203" pitchFamily="34" charset="0"/>
                <a:ea typeface="Lato" panose="020F0502020204030203" pitchFamily="34" charset="0"/>
                <a:cs typeface="Lato" panose="020F0502020204030203" pitchFamily="34" charset="0"/>
              </a:rPr>
              <a:t>sẽ</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áp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dụng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tiếp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một</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chuỗi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các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ánh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xạ</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tiếp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với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cấp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phức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tạp</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tăng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dần</a:t>
            </a:r>
            <a:r>
              <a:rPr lang="en-US" dirty="0">
                <a:latin typeface="Lato" panose="020F0502020204030203" pitchFamily="34" charset="0"/>
                <a:ea typeface="Lato" panose="020F0502020204030203" pitchFamily="34" charset="0"/>
                <a:cs typeface="Lato" panose="020F0502020204030203" pitchFamily="34" charset="0"/>
              </a:rPr>
              <a:t>:</a:t>
            </a:r>
            <a:endParaRPr lang="en-US" sz="1800" kern="100" dirty="0">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 name="Title 5">
            <a:extLst>
              <a:ext uri="{FF2B5EF4-FFF2-40B4-BE49-F238E27FC236}">
                <a16:creationId xmlns:a16="http://schemas.microsoft.com/office/drawing/2014/main" id="{D04E313E-06BE-0EAF-E6B6-B99BC16977A0}"/>
              </a:ext>
            </a:extLst>
          </p:cNvPr>
          <p:cNvSpPr>
            <a:spLocks noGrp="1"/>
          </p:cNvSpPr>
          <p:nvPr>
            <p:ph type="title"/>
          </p:nvPr>
        </p:nvSpPr>
        <p:spPr/>
        <p:txBody>
          <a:bodyPr/>
          <a:lstStyle/>
          <a:p>
            <a:r>
              <a:rPr lang="en-US" dirty="0"/>
              <a:t>3. Lý </a:t>
            </a:r>
            <a:r>
              <a:rPr lang="en-US" dirty="0" err="1"/>
              <a:t>thuyết</a:t>
            </a:r>
            <a:endParaRPr lang="en-US" dirty="0"/>
          </a:p>
        </p:txBody>
      </p:sp>
      <p:sp>
        <p:nvSpPr>
          <p:cNvPr id="8" name="Title 1">
            <a:extLst>
              <a:ext uri="{FF2B5EF4-FFF2-40B4-BE49-F238E27FC236}">
                <a16:creationId xmlns:a16="http://schemas.microsoft.com/office/drawing/2014/main" id="{586B6F6A-DDE0-2A2F-476B-CC73D65E2877}"/>
              </a:ext>
            </a:extLst>
          </p:cNvPr>
          <p:cNvSpPr txBox="1">
            <a:spLocks/>
          </p:cNvSpPr>
          <p:nvPr/>
        </p:nvSpPr>
        <p:spPr>
          <a:xfrm>
            <a:off x="385183" y="85654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dirty="0">
                <a:solidFill>
                  <a:schemeClr val="tx1"/>
                </a:solidFill>
              </a:rPr>
              <a:t>3.2 </a:t>
            </a:r>
            <a:r>
              <a:rPr lang="en-US" sz="2400" dirty="0" err="1">
                <a:solidFill>
                  <a:schemeClr val="tx1"/>
                </a:solidFill>
              </a:rPr>
              <a:t>Mạng</a:t>
            </a:r>
            <a:r>
              <a:rPr lang="en-US" sz="2400" dirty="0">
                <a:solidFill>
                  <a:schemeClr val="tx1"/>
                </a:solidFill>
              </a:rPr>
              <a:t> </a:t>
            </a:r>
            <a:r>
              <a:rPr lang="en-US" sz="2400" dirty="0" err="1">
                <a:solidFill>
                  <a:schemeClr val="tx1"/>
                </a:solidFill>
              </a:rPr>
              <a:t>DenseNet</a:t>
            </a:r>
            <a:endParaRPr lang="en-US" sz="2400" dirty="0">
              <a:solidFill>
                <a:schemeClr val="tx1"/>
              </a:solidFill>
            </a:endParaRPr>
          </a:p>
        </p:txBody>
      </p:sp>
      <p:pic>
        <p:nvPicPr>
          <p:cNvPr id="2" name="Picture 1" descr="A diagram of a function&#10;&#10;Description automatically generated">
            <a:extLst>
              <a:ext uri="{FF2B5EF4-FFF2-40B4-BE49-F238E27FC236}">
                <a16:creationId xmlns:a16="http://schemas.microsoft.com/office/drawing/2014/main" id="{01FFC39E-2A33-9DDB-FC62-E0077C9BF7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0" y="1920056"/>
            <a:ext cx="4569356" cy="1394964"/>
          </a:xfrm>
          <a:prstGeom prst="rect">
            <a:avLst/>
          </a:prstGeom>
          <a:noFill/>
          <a:ln>
            <a:noFill/>
          </a:ln>
        </p:spPr>
      </p:pic>
      <p:sp>
        <p:nvSpPr>
          <p:cNvPr id="3" name="TextBox 2">
            <a:extLst>
              <a:ext uri="{FF2B5EF4-FFF2-40B4-BE49-F238E27FC236}">
                <a16:creationId xmlns:a16="http://schemas.microsoft.com/office/drawing/2014/main" id="{54102AA0-2FDB-D4FD-C90A-AC785D1EB609}"/>
              </a:ext>
            </a:extLst>
          </p:cNvPr>
          <p:cNvSpPr txBox="1"/>
          <p:nvPr/>
        </p:nvSpPr>
        <p:spPr>
          <a:xfrm>
            <a:off x="443910" y="3498853"/>
            <a:ext cx="11116719" cy="1200329"/>
          </a:xfrm>
          <a:prstGeom prst="rect">
            <a:avLst/>
          </a:prstGeom>
          <a:noFill/>
        </p:spPr>
        <p:txBody>
          <a:bodyPr wrap="square">
            <a:spAutoFit/>
          </a:bodyPr>
          <a:lstStyle/>
          <a:p>
            <a:pPr marL="285750" indent="-285750" algn="just">
              <a:buFont typeface="Arial" panose="020B0604020202020204" pitchFamily="34" charset="0"/>
              <a:buChar char="•"/>
            </a:pPr>
            <a:r>
              <a:rPr lang="en-US" kern="100" dirty="0">
                <a:latin typeface="Lato" panose="020F0502020204030203" pitchFamily="34" charset="0"/>
                <a:ea typeface="Lato" panose="020F0502020204030203" pitchFamily="34" charset="0"/>
                <a:cs typeface="Lato" panose="020F0502020204030203" pitchFamily="34" charset="0"/>
              </a:rPr>
              <a:t>C</a:t>
            </a:r>
            <a:r>
              <a:rPr lang="vi-VN" sz="1800" kern="100" dirty="0">
                <a:effectLst/>
                <a:latin typeface="Lato" panose="020F0502020204030203" pitchFamily="34" charset="0"/>
                <a:ea typeface="Lato" panose="020F0502020204030203" pitchFamily="34" charset="0"/>
                <a:cs typeface="Lato" panose="020F0502020204030203" pitchFamily="34" charset="0"/>
              </a:rPr>
              <a:t>ác đầu ra của từng phép ánh xạ có cùng kích thước dài và rộng sẽ được concatenate với nhau thành một khối theo chiều sâu.</a:t>
            </a:r>
            <a:r>
              <a:rPr lang="en-US" sz="1800" kern="100" dirty="0">
                <a:effectLst/>
                <a:latin typeface="Lato" panose="020F0502020204030203" pitchFamily="34" charset="0"/>
                <a:ea typeface="Lato" panose="020F0502020204030203" pitchFamily="34" charset="0"/>
                <a:cs typeface="Lato" panose="020F0502020204030203" pitchFamily="34" charset="0"/>
              </a:rPr>
              <a:t> Sau </a:t>
            </a:r>
            <a:r>
              <a:rPr lang="en-US" sz="1800" kern="100" dirty="0" err="1">
                <a:effectLst/>
                <a:latin typeface="Lato" panose="020F0502020204030203" pitchFamily="34" charset="0"/>
                <a:ea typeface="Lato" panose="020F0502020204030203" pitchFamily="34" charset="0"/>
                <a:cs typeface="Lato" panose="020F0502020204030203" pitchFamily="34" charset="0"/>
              </a:rPr>
              <a:t>đó</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để</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giảm</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chiều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dữ</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liệu</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chúng</a:t>
            </a:r>
            <a:r>
              <a:rPr lang="en-US" sz="1800" kern="100" dirty="0">
                <a:effectLst/>
                <a:latin typeface="Lato" panose="020F0502020204030203" pitchFamily="34" charset="0"/>
                <a:ea typeface="Lato" panose="020F0502020204030203" pitchFamily="34" charset="0"/>
                <a:cs typeface="Lato" panose="020F0502020204030203" pitchFamily="34" charset="0"/>
              </a:rPr>
              <a:t> ta </a:t>
            </a:r>
            <a:r>
              <a:rPr lang="en-US" sz="1800" kern="100" dirty="0" err="1">
                <a:effectLst/>
                <a:latin typeface="Lato" panose="020F0502020204030203" pitchFamily="34" charset="0"/>
                <a:ea typeface="Lato" panose="020F0502020204030203" pitchFamily="34" charset="0"/>
                <a:cs typeface="Lato" panose="020F0502020204030203" pitchFamily="34" charset="0"/>
              </a:rPr>
              <a:t>áp</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dụng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tầng</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chuyển</a:t>
            </a:r>
            <a:r>
              <a:rPr lang="en-US" sz="1800" kern="100" dirty="0">
                <a:effectLst/>
                <a:latin typeface="Lato" panose="020F0502020204030203" pitchFamily="34" charset="0"/>
                <a:ea typeface="Lato" panose="020F0502020204030203" pitchFamily="34" charset="0"/>
                <a:cs typeface="Lato" panose="020F0502020204030203" pitchFamily="34" charset="0"/>
              </a:rPr>
              <a:t> </a:t>
            </a:r>
            <a:r>
              <a:rPr lang="en-US" sz="1800" kern="100" dirty="0" err="1">
                <a:effectLst/>
                <a:latin typeface="Lato" panose="020F0502020204030203" pitchFamily="34" charset="0"/>
                <a:ea typeface="Lato" panose="020F0502020204030203" pitchFamily="34" charset="0"/>
                <a:cs typeface="Lato" panose="020F0502020204030203" pitchFamily="34" charset="0"/>
              </a:rPr>
              <a:t>tiếp</a:t>
            </a:r>
            <a:r>
              <a:rPr lang="en-US" sz="1800" kern="100" dirty="0">
                <a:effectLst/>
                <a:latin typeface="Lato" panose="020F0502020204030203" pitchFamily="34" charset="0"/>
                <a:ea typeface="Lato" panose="020F0502020204030203" pitchFamily="34" charset="0"/>
                <a:cs typeface="Lato" panose="020F0502020204030203" pitchFamily="34" charset="0"/>
              </a:rPr>
              <a:t> (translation layer) </a:t>
            </a:r>
            <a:r>
              <a:rPr lang="vi-VN" sz="1800" kern="100" dirty="0">
                <a:effectLst/>
                <a:latin typeface="Lato" panose="020F0502020204030203" pitchFamily="34" charset="0"/>
                <a:ea typeface="Lato" panose="020F0502020204030203" pitchFamily="34" charset="0"/>
                <a:cs typeface="Lato" panose="020F0502020204030203" pitchFamily="34" charset="0"/>
              </a:rPr>
              <a:t>là kết hợp của một layer tích chập giúp giảm độ sâu và một max pooling giúp giảm kích thước dài và rộng.</a:t>
            </a:r>
            <a:endParaRPr lang="en-US" sz="1800" kern="100" dirty="0">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endParaRPr lang="vi-VN" sz="1800" kern="100" dirty="0">
              <a:effectLst/>
              <a:latin typeface="Lato" panose="020F0502020204030203" pitchFamily="34" charset="0"/>
              <a:ea typeface="Lato" panose="020F0502020204030203" pitchFamily="34" charset="0"/>
              <a:cs typeface="Lato" panose="020F0502020204030203" pitchFamily="34" charset="0"/>
            </a:endParaRPr>
          </a:p>
        </p:txBody>
      </p:sp>
      <p:pic>
        <p:nvPicPr>
          <p:cNvPr id="5" name="Picture 4" descr="A diagram of a network&#10;&#10;Description automatically generated">
            <a:extLst>
              <a:ext uri="{FF2B5EF4-FFF2-40B4-BE49-F238E27FC236}">
                <a16:creationId xmlns:a16="http://schemas.microsoft.com/office/drawing/2014/main" id="{FB7616FB-863D-1C4C-5D0F-5D8A648ABB97}"/>
              </a:ext>
            </a:extLst>
          </p:cNvPr>
          <p:cNvPicPr>
            <a:picLocks noChangeAspect="1"/>
          </p:cNvPicPr>
          <p:nvPr/>
        </p:nvPicPr>
        <p:blipFill rotWithShape="1">
          <a:blip r:embed="rId3">
            <a:extLst>
              <a:ext uri="{28A0092B-C50C-407E-A947-70E740481C1C}">
                <a14:useLocalDpi xmlns:a14="http://schemas.microsoft.com/office/drawing/2010/main" val="0"/>
              </a:ext>
            </a:extLst>
          </a:blip>
          <a:srcRect b="11165"/>
          <a:stretch/>
        </p:blipFill>
        <p:spPr bwMode="auto">
          <a:xfrm>
            <a:off x="533739" y="4365877"/>
            <a:ext cx="11124521" cy="1540448"/>
          </a:xfrm>
          <a:prstGeom prst="rect">
            <a:avLst/>
          </a:prstGeom>
          <a:noFill/>
          <a:ln>
            <a:noFill/>
          </a:ln>
        </p:spPr>
      </p:pic>
    </p:spTree>
    <p:extLst>
      <p:ext uri="{BB962C8B-B14F-4D97-AF65-F5344CB8AC3E}">
        <p14:creationId xmlns:p14="http://schemas.microsoft.com/office/powerpoint/2010/main" val="41917395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pPr marL="0" indent="0">
              <a:buNone/>
            </a:pPr>
            <a:r>
              <a:rPr lang="en-US" b="1" dirty="0"/>
              <a:t>3. Lý </a:t>
            </a:r>
            <a:r>
              <a:rPr lang="en-US" b="1" dirty="0" err="1"/>
              <a:t>thuyết</a:t>
            </a:r>
            <a:endParaRPr lang="en-US" b="1" dirty="0"/>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594055" y="1379478"/>
            <a:ext cx="10794381" cy="4909124"/>
          </a:xfrm>
        </p:spPr>
        <p:txBody>
          <a:bodyPr/>
          <a:lstStyle/>
          <a:p>
            <a:r>
              <a:rPr lang="en-US" sz="1800" dirty="0" err="1">
                <a:effectLst/>
              </a:rPr>
              <a:t>Mạng</a:t>
            </a:r>
            <a:r>
              <a:rPr lang="en-US" sz="1800" dirty="0">
                <a:effectLst/>
              </a:rPr>
              <a:t> </a:t>
            </a:r>
            <a:r>
              <a:rPr lang="en-US" sz="1800" dirty="0" err="1">
                <a:effectLst/>
              </a:rPr>
              <a:t>trí</a:t>
            </a:r>
            <a:r>
              <a:rPr lang="en-US" sz="1800" dirty="0">
                <a:effectLst/>
              </a:rPr>
              <a:t> </a:t>
            </a:r>
            <a:r>
              <a:rPr lang="en-US" sz="1800" dirty="0" err="1">
                <a:effectLst/>
              </a:rPr>
              <a:t>nhớ</a:t>
            </a:r>
            <a:r>
              <a:rPr lang="en-US" sz="1800" dirty="0">
                <a:effectLst/>
              </a:rPr>
              <a:t> </a:t>
            </a:r>
            <a:r>
              <a:rPr lang="en-US" sz="1800" dirty="0" err="1">
                <a:effectLst/>
              </a:rPr>
              <a:t>ngắn</a:t>
            </a:r>
            <a:r>
              <a:rPr lang="en-US" sz="1800" dirty="0">
                <a:effectLst/>
              </a:rPr>
              <a:t> </a:t>
            </a:r>
            <a:r>
              <a:rPr lang="en-US" sz="1800" dirty="0" err="1">
                <a:effectLst/>
              </a:rPr>
              <a:t>hạn</a:t>
            </a:r>
            <a:r>
              <a:rPr lang="en-US" sz="1800" dirty="0">
                <a:effectLst/>
              </a:rPr>
              <a:t> </a:t>
            </a:r>
            <a:r>
              <a:rPr lang="en-US" sz="1800" dirty="0" err="1">
                <a:effectLst/>
              </a:rPr>
              <a:t>định</a:t>
            </a:r>
            <a:r>
              <a:rPr lang="en-US" sz="1800" dirty="0">
                <a:effectLst/>
              </a:rPr>
              <a:t> </a:t>
            </a:r>
            <a:r>
              <a:rPr lang="en-US" sz="1800" dirty="0" err="1">
                <a:effectLst/>
              </a:rPr>
              <a:t>hướng</a:t>
            </a:r>
            <a:r>
              <a:rPr lang="en-US" sz="1800" dirty="0">
                <a:effectLst/>
              </a:rPr>
              <a:t> </a:t>
            </a:r>
            <a:r>
              <a:rPr lang="en-US" sz="1800" dirty="0" err="1">
                <a:effectLst/>
              </a:rPr>
              <a:t>dài</a:t>
            </a:r>
            <a:r>
              <a:rPr lang="en-US" sz="1800" dirty="0">
                <a:effectLst/>
              </a:rPr>
              <a:t> </a:t>
            </a:r>
            <a:r>
              <a:rPr lang="en-US" sz="1800" dirty="0" err="1">
                <a:effectLst/>
              </a:rPr>
              <a:t>hạn</a:t>
            </a:r>
            <a:r>
              <a:rPr lang="en-US" sz="1800" dirty="0">
                <a:effectLst/>
              </a:rPr>
              <a:t> </a:t>
            </a:r>
            <a:r>
              <a:rPr lang="en-US" sz="1800" dirty="0" err="1">
                <a:effectLst/>
              </a:rPr>
              <a:t>còn</a:t>
            </a:r>
            <a:r>
              <a:rPr lang="en-US" sz="1800" dirty="0">
                <a:effectLst/>
              </a:rPr>
              <a:t> </a:t>
            </a:r>
            <a:r>
              <a:rPr lang="en-US" sz="1800" dirty="0" err="1">
                <a:effectLst/>
              </a:rPr>
              <a:t>được</a:t>
            </a:r>
            <a:r>
              <a:rPr lang="en-US" sz="1800" dirty="0">
                <a:effectLst/>
              </a:rPr>
              <a:t> </a:t>
            </a:r>
            <a:r>
              <a:rPr lang="en-US" sz="1800" dirty="0" err="1">
                <a:effectLst/>
              </a:rPr>
              <a:t>viết</a:t>
            </a:r>
            <a:r>
              <a:rPr lang="en-US" sz="1800" dirty="0">
                <a:effectLst/>
              </a:rPr>
              <a:t> </a:t>
            </a:r>
            <a:r>
              <a:rPr lang="en-US" sz="1800" dirty="0" err="1">
                <a:effectLst/>
              </a:rPr>
              <a:t>tắt</a:t>
            </a:r>
            <a:r>
              <a:rPr lang="en-US" sz="1800" dirty="0">
                <a:effectLst/>
              </a:rPr>
              <a:t> </a:t>
            </a:r>
            <a:r>
              <a:rPr lang="en-US" sz="1800" dirty="0" err="1">
                <a:effectLst/>
              </a:rPr>
              <a:t>là</a:t>
            </a:r>
            <a:r>
              <a:rPr lang="en-US" sz="1800" dirty="0">
                <a:effectLst/>
              </a:rPr>
              <a:t> LSTM </a:t>
            </a:r>
            <a:r>
              <a:rPr lang="en-US" sz="1800" dirty="0" err="1">
                <a:effectLst/>
              </a:rPr>
              <a:t>là</a:t>
            </a:r>
            <a:r>
              <a:rPr lang="en-US" sz="1800" dirty="0">
                <a:effectLst/>
              </a:rPr>
              <a:t> </a:t>
            </a:r>
            <a:r>
              <a:rPr lang="en-US" sz="1800" dirty="0" err="1">
                <a:effectLst/>
              </a:rPr>
              <a:t>một</a:t>
            </a:r>
            <a:r>
              <a:rPr lang="en-US" sz="1800" dirty="0">
                <a:effectLst/>
              </a:rPr>
              <a:t> </a:t>
            </a:r>
            <a:r>
              <a:rPr lang="en-US" sz="1800" dirty="0" err="1">
                <a:effectLst/>
              </a:rPr>
              <a:t>kiến</a:t>
            </a:r>
            <a:r>
              <a:rPr lang="en-US" sz="1800" dirty="0">
                <a:effectLst/>
              </a:rPr>
              <a:t> </a:t>
            </a:r>
            <a:r>
              <a:rPr lang="en-US" sz="1800" dirty="0" err="1">
                <a:effectLst/>
              </a:rPr>
              <a:t>trúc</a:t>
            </a:r>
            <a:r>
              <a:rPr lang="en-US" sz="1800" dirty="0">
                <a:effectLst/>
              </a:rPr>
              <a:t> </a:t>
            </a:r>
            <a:r>
              <a:rPr lang="en-US" sz="1800" dirty="0" err="1">
                <a:effectLst/>
              </a:rPr>
              <a:t>đặc</a:t>
            </a:r>
            <a:r>
              <a:rPr lang="en-US" sz="1800" dirty="0">
                <a:effectLst/>
              </a:rPr>
              <a:t> </a:t>
            </a:r>
            <a:r>
              <a:rPr lang="en-US" sz="1800" dirty="0" err="1">
                <a:effectLst/>
              </a:rPr>
              <a:t>biệt</a:t>
            </a:r>
            <a:r>
              <a:rPr lang="en-US" sz="1800" dirty="0">
                <a:effectLst/>
              </a:rPr>
              <a:t> </a:t>
            </a:r>
            <a:r>
              <a:rPr lang="en-US" sz="1800" dirty="0" err="1">
                <a:effectLst/>
              </a:rPr>
              <a:t>của</a:t>
            </a:r>
            <a:r>
              <a:rPr lang="en-US" sz="1800" dirty="0">
                <a:effectLst/>
              </a:rPr>
              <a:t> RNN </a:t>
            </a:r>
            <a:r>
              <a:rPr lang="en-US" sz="1800" dirty="0" err="1">
                <a:effectLst/>
              </a:rPr>
              <a:t>có</a:t>
            </a:r>
            <a:r>
              <a:rPr lang="en-US" sz="1800" dirty="0">
                <a:effectLst/>
              </a:rPr>
              <a:t> </a:t>
            </a:r>
            <a:r>
              <a:rPr lang="en-US" sz="1800" dirty="0" err="1">
                <a:effectLst/>
              </a:rPr>
              <a:t>khả</a:t>
            </a:r>
            <a:r>
              <a:rPr lang="en-US" sz="1800" dirty="0">
                <a:effectLst/>
              </a:rPr>
              <a:t> </a:t>
            </a:r>
            <a:r>
              <a:rPr lang="en-US" sz="1800" dirty="0" err="1">
                <a:effectLst/>
              </a:rPr>
              <a:t>năng</a:t>
            </a:r>
            <a:r>
              <a:rPr lang="en-US" sz="1800" dirty="0">
                <a:effectLst/>
              </a:rPr>
              <a:t> </a:t>
            </a:r>
            <a:r>
              <a:rPr lang="en-US" sz="1800" dirty="0" err="1">
                <a:effectLst/>
              </a:rPr>
              <a:t>học</a:t>
            </a:r>
            <a:r>
              <a:rPr lang="en-US" sz="1800" dirty="0">
                <a:effectLst/>
              </a:rPr>
              <a:t> </a:t>
            </a:r>
            <a:r>
              <a:rPr lang="en-US" sz="1800" dirty="0" err="1">
                <a:effectLst/>
              </a:rPr>
              <a:t>được</a:t>
            </a:r>
            <a:r>
              <a:rPr lang="en-US" sz="1800" dirty="0">
                <a:effectLst/>
              </a:rPr>
              <a:t> </a:t>
            </a:r>
            <a:r>
              <a:rPr lang="en-US" sz="1800" dirty="0" err="1">
                <a:effectLst/>
              </a:rPr>
              <a:t>sự</a:t>
            </a:r>
            <a:r>
              <a:rPr lang="en-US" sz="1800" dirty="0">
                <a:effectLst/>
              </a:rPr>
              <a:t> </a:t>
            </a:r>
            <a:r>
              <a:rPr lang="en-US" sz="1800" dirty="0" err="1">
                <a:effectLst/>
              </a:rPr>
              <a:t>phục</a:t>
            </a:r>
            <a:r>
              <a:rPr lang="en-US" sz="1800" dirty="0">
                <a:effectLst/>
              </a:rPr>
              <a:t> </a:t>
            </a:r>
            <a:r>
              <a:rPr lang="en-US" sz="1800" dirty="0" err="1">
                <a:effectLst/>
              </a:rPr>
              <a:t>thuộc</a:t>
            </a:r>
            <a:r>
              <a:rPr lang="en-US" sz="1800" dirty="0">
                <a:effectLst/>
              </a:rPr>
              <a:t> </a:t>
            </a:r>
            <a:r>
              <a:rPr lang="en-US" sz="1800" dirty="0" err="1">
                <a:effectLst/>
              </a:rPr>
              <a:t>trong</a:t>
            </a:r>
            <a:r>
              <a:rPr lang="en-US" sz="1800" dirty="0">
                <a:effectLst/>
              </a:rPr>
              <a:t> </a:t>
            </a:r>
            <a:r>
              <a:rPr lang="en-US" sz="1800" dirty="0" err="1">
                <a:effectLst/>
              </a:rPr>
              <a:t>dài</a:t>
            </a:r>
            <a:r>
              <a:rPr lang="en-US" sz="1800" dirty="0">
                <a:effectLst/>
              </a:rPr>
              <a:t> </a:t>
            </a:r>
            <a:r>
              <a:rPr lang="en-US" sz="1800" dirty="0" err="1">
                <a:effectLst/>
              </a:rPr>
              <a:t>hạn</a:t>
            </a:r>
            <a:r>
              <a:rPr lang="en-US" sz="1800" dirty="0">
                <a:effectLst/>
              </a:rPr>
              <a:t> (long-term dependencies) </a:t>
            </a:r>
          </a:p>
          <a:p>
            <a:r>
              <a:rPr lang="en-US" sz="1800" kern="100" dirty="0">
                <a:effectLst/>
              </a:rPr>
              <a:t>LSTM </a:t>
            </a:r>
            <a:r>
              <a:rPr lang="en-US" sz="1800" kern="100" dirty="0" err="1">
                <a:effectLst/>
              </a:rPr>
              <a:t>đã</a:t>
            </a:r>
            <a:r>
              <a:rPr lang="en-US" sz="1800" kern="100" dirty="0">
                <a:effectLst/>
              </a:rPr>
              <a:t> </a:t>
            </a:r>
            <a:r>
              <a:rPr lang="en-US" sz="1800" kern="100" dirty="0" err="1">
                <a:effectLst/>
              </a:rPr>
              <a:t>tỏ</a:t>
            </a:r>
            <a:r>
              <a:rPr lang="en-US" sz="1800" kern="100" dirty="0">
                <a:effectLst/>
              </a:rPr>
              <a:t> </a:t>
            </a:r>
            <a:r>
              <a:rPr lang="en-US" sz="1800" kern="100" dirty="0" err="1">
                <a:effectLst/>
              </a:rPr>
              <a:t>ra</a:t>
            </a:r>
            <a:r>
              <a:rPr lang="en-US" sz="1800" kern="100" dirty="0">
                <a:effectLst/>
              </a:rPr>
              <a:t> </a:t>
            </a:r>
            <a:r>
              <a:rPr lang="en-US" sz="1800" kern="100" dirty="0" err="1">
                <a:effectLst/>
              </a:rPr>
              <a:t>khắc</a:t>
            </a:r>
            <a:r>
              <a:rPr lang="en-US" sz="1800" kern="100" dirty="0">
                <a:effectLst/>
              </a:rPr>
              <a:t> </a:t>
            </a:r>
            <a:r>
              <a:rPr lang="en-US" sz="1800" kern="100" dirty="0" err="1">
                <a:effectLst/>
              </a:rPr>
              <a:t>phục</a:t>
            </a:r>
            <a:r>
              <a:rPr lang="en-US" sz="1800" kern="100" dirty="0">
                <a:effectLst/>
              </a:rPr>
              <a:t> </a:t>
            </a:r>
            <a:r>
              <a:rPr lang="en-US" sz="1800" kern="100" dirty="0" err="1">
                <a:effectLst/>
              </a:rPr>
              <a:t>được</a:t>
            </a:r>
            <a:r>
              <a:rPr lang="en-US" sz="1800" kern="100" dirty="0">
                <a:effectLst/>
              </a:rPr>
              <a:t> </a:t>
            </a:r>
            <a:r>
              <a:rPr lang="en-US" sz="1800" kern="100" dirty="0" err="1">
                <a:effectLst/>
              </a:rPr>
              <a:t>rất</a:t>
            </a:r>
            <a:r>
              <a:rPr lang="en-US" sz="1800" kern="100" dirty="0">
                <a:effectLst/>
              </a:rPr>
              <a:t> </a:t>
            </a:r>
            <a:r>
              <a:rPr lang="en-US" sz="1800" kern="100" dirty="0" err="1">
                <a:effectLst/>
              </a:rPr>
              <a:t>nhiều</a:t>
            </a:r>
            <a:r>
              <a:rPr lang="en-US" sz="1800" kern="100" dirty="0">
                <a:effectLst/>
              </a:rPr>
              <a:t> </a:t>
            </a:r>
            <a:r>
              <a:rPr lang="en-US" sz="1800" kern="100" dirty="0" err="1">
                <a:effectLst/>
              </a:rPr>
              <a:t>những</a:t>
            </a:r>
            <a:r>
              <a:rPr lang="en-US" sz="1800" kern="100" dirty="0">
                <a:effectLst/>
              </a:rPr>
              <a:t> </a:t>
            </a:r>
            <a:r>
              <a:rPr lang="en-US" sz="1800" kern="100" dirty="0" err="1">
                <a:effectLst/>
              </a:rPr>
              <a:t>hạn</a:t>
            </a:r>
            <a:r>
              <a:rPr lang="en-US" sz="1800" kern="100" dirty="0">
                <a:effectLst/>
              </a:rPr>
              <a:t> </a:t>
            </a:r>
            <a:r>
              <a:rPr lang="en-US" sz="1800" kern="100" dirty="0" err="1">
                <a:effectLst/>
              </a:rPr>
              <a:t>chế</a:t>
            </a:r>
            <a:r>
              <a:rPr lang="en-US" sz="1800" kern="100" dirty="0">
                <a:effectLst/>
              </a:rPr>
              <a:t> </a:t>
            </a:r>
            <a:r>
              <a:rPr lang="en-US" sz="1800" kern="100" dirty="0" err="1">
                <a:effectLst/>
              </a:rPr>
              <a:t>của</a:t>
            </a:r>
            <a:r>
              <a:rPr lang="en-US" sz="1800" kern="100" dirty="0">
                <a:effectLst/>
              </a:rPr>
              <a:t> RNN </a:t>
            </a:r>
            <a:r>
              <a:rPr lang="en-US" sz="1800" kern="100" dirty="0" err="1">
                <a:effectLst/>
              </a:rPr>
              <a:t>trước</a:t>
            </a:r>
            <a:r>
              <a:rPr lang="en-US" sz="1800" kern="100" dirty="0">
                <a:effectLst/>
              </a:rPr>
              <a:t> </a:t>
            </a:r>
            <a:r>
              <a:rPr lang="en-US" sz="1800" kern="100" dirty="0" err="1">
                <a:effectLst/>
              </a:rPr>
              <a:t>đây</a:t>
            </a:r>
            <a:r>
              <a:rPr lang="en-US" sz="1800" kern="100" dirty="0">
                <a:effectLst/>
              </a:rPr>
              <a:t> </a:t>
            </a:r>
            <a:r>
              <a:rPr lang="en-US" sz="1800" kern="100" dirty="0" err="1">
                <a:effectLst/>
              </a:rPr>
              <a:t>về</a:t>
            </a:r>
            <a:r>
              <a:rPr lang="en-US" sz="1800" kern="100" dirty="0">
                <a:effectLst/>
              </a:rPr>
              <a:t> </a:t>
            </a:r>
            <a:r>
              <a:rPr lang="en-US" sz="1800" kern="100" dirty="0" err="1">
                <a:effectLst/>
              </a:rPr>
              <a:t>triệt</a:t>
            </a:r>
            <a:r>
              <a:rPr lang="en-US" sz="1800" kern="100" dirty="0">
                <a:effectLst/>
              </a:rPr>
              <a:t> </a:t>
            </a:r>
            <a:r>
              <a:rPr lang="en-US" sz="1800" kern="100" dirty="0" err="1">
                <a:effectLst/>
              </a:rPr>
              <a:t>tiêu</a:t>
            </a:r>
            <a:r>
              <a:rPr lang="en-US" sz="1800" kern="100" dirty="0">
                <a:effectLst/>
              </a:rPr>
              <a:t> </a:t>
            </a:r>
            <a:r>
              <a:rPr lang="en-US" sz="1800" kern="100" dirty="0" err="1">
                <a:effectLst/>
              </a:rPr>
              <a:t>đạo</a:t>
            </a:r>
            <a:r>
              <a:rPr lang="en-US" sz="1800" kern="100" dirty="0">
                <a:effectLst/>
              </a:rPr>
              <a:t> </a:t>
            </a:r>
            <a:r>
              <a:rPr lang="en-US" sz="1800" kern="100" dirty="0" err="1">
                <a:effectLst/>
              </a:rPr>
              <a:t>hàm</a:t>
            </a:r>
            <a:r>
              <a:rPr lang="en-US" sz="1800" kern="100" dirty="0">
                <a:effectLst/>
              </a:rPr>
              <a:t>. </a:t>
            </a:r>
            <a:r>
              <a:rPr lang="en-US" sz="1800" kern="100" dirty="0" err="1">
                <a:effectLst/>
              </a:rPr>
              <a:t>Tuy</a:t>
            </a:r>
            <a:r>
              <a:rPr lang="en-US" sz="1800" kern="100" dirty="0">
                <a:effectLst/>
              </a:rPr>
              <a:t> </a:t>
            </a:r>
            <a:r>
              <a:rPr lang="en-US" sz="1800" kern="100" dirty="0" err="1">
                <a:effectLst/>
              </a:rPr>
              <a:t>nhiên</a:t>
            </a:r>
            <a:r>
              <a:rPr lang="en-US" sz="1800" kern="100" dirty="0">
                <a:effectLst/>
              </a:rPr>
              <a:t> </a:t>
            </a:r>
            <a:r>
              <a:rPr lang="en-US" sz="1800" kern="100" dirty="0" err="1">
                <a:effectLst/>
              </a:rPr>
              <a:t>cấu</a:t>
            </a:r>
            <a:r>
              <a:rPr lang="en-US" sz="1800" kern="100" dirty="0">
                <a:effectLst/>
              </a:rPr>
              <a:t> </a:t>
            </a:r>
            <a:r>
              <a:rPr lang="en-US" sz="1800" kern="100" dirty="0" err="1">
                <a:effectLst/>
              </a:rPr>
              <a:t>trúc</a:t>
            </a:r>
            <a:r>
              <a:rPr lang="en-US" sz="1800" kern="100" dirty="0">
                <a:effectLst/>
              </a:rPr>
              <a:t> </a:t>
            </a:r>
            <a:r>
              <a:rPr lang="en-US" sz="1800" kern="100" dirty="0" err="1">
                <a:effectLst/>
              </a:rPr>
              <a:t>của</a:t>
            </a:r>
            <a:r>
              <a:rPr lang="en-US" sz="1800" kern="100" dirty="0">
                <a:effectLst/>
              </a:rPr>
              <a:t> </a:t>
            </a:r>
            <a:r>
              <a:rPr lang="en-US" sz="1800" kern="100" dirty="0" err="1">
                <a:effectLst/>
              </a:rPr>
              <a:t>chúng</a:t>
            </a:r>
            <a:r>
              <a:rPr lang="en-US" sz="1800" kern="100" dirty="0">
                <a:effectLst/>
              </a:rPr>
              <a:t> </a:t>
            </a:r>
            <a:r>
              <a:rPr lang="en-US" sz="1800" kern="100" dirty="0" err="1">
                <a:effectLst/>
              </a:rPr>
              <a:t>có</a:t>
            </a:r>
            <a:r>
              <a:rPr lang="en-US" sz="1800" kern="100" dirty="0">
                <a:effectLst/>
              </a:rPr>
              <a:t> </a:t>
            </a:r>
            <a:r>
              <a:rPr lang="en-US" sz="1800" kern="100" dirty="0" err="1">
                <a:effectLst/>
              </a:rPr>
              <a:t>phần</a:t>
            </a:r>
            <a:r>
              <a:rPr lang="en-US" sz="1800" kern="100" dirty="0">
                <a:effectLst/>
              </a:rPr>
              <a:t> </a:t>
            </a:r>
            <a:r>
              <a:rPr lang="en-US" sz="1800" kern="100" dirty="0" err="1">
                <a:effectLst/>
              </a:rPr>
              <a:t>phức</a:t>
            </a:r>
            <a:r>
              <a:rPr lang="en-US" sz="1800" kern="100" dirty="0">
                <a:effectLst/>
              </a:rPr>
              <a:t> </a:t>
            </a:r>
            <a:r>
              <a:rPr lang="en-US" sz="1800" kern="100" dirty="0" err="1">
                <a:effectLst/>
              </a:rPr>
              <a:t>tạp</a:t>
            </a:r>
            <a:r>
              <a:rPr lang="en-US" sz="1800" kern="100" dirty="0">
                <a:effectLst/>
              </a:rPr>
              <a:t> </a:t>
            </a:r>
            <a:r>
              <a:rPr lang="en-US" sz="1800" kern="100" dirty="0" err="1">
                <a:effectLst/>
              </a:rPr>
              <a:t>hơn</a:t>
            </a:r>
            <a:r>
              <a:rPr lang="en-US" sz="1800" kern="100" dirty="0">
                <a:effectLst/>
              </a:rPr>
              <a:t> </a:t>
            </a:r>
            <a:r>
              <a:rPr lang="en-US" sz="1800" kern="100" dirty="0" err="1">
                <a:effectLst/>
              </a:rPr>
              <a:t>mặc</a:t>
            </a:r>
            <a:r>
              <a:rPr lang="en-US" sz="1800" kern="100" dirty="0">
                <a:effectLst/>
              </a:rPr>
              <a:t> </a:t>
            </a:r>
            <a:r>
              <a:rPr lang="en-US" sz="1800" kern="100" dirty="0" err="1">
                <a:effectLst/>
              </a:rPr>
              <a:t>dù</a:t>
            </a:r>
            <a:r>
              <a:rPr lang="en-US" sz="1800" kern="100" dirty="0">
                <a:effectLst/>
              </a:rPr>
              <a:t> </a:t>
            </a:r>
            <a:r>
              <a:rPr lang="en-US" sz="1800" kern="100" dirty="0" err="1">
                <a:effectLst/>
              </a:rPr>
              <a:t>vẫn</a:t>
            </a:r>
            <a:r>
              <a:rPr lang="en-US" sz="1800" kern="100" dirty="0">
                <a:effectLst/>
              </a:rPr>
              <a:t> </a:t>
            </a:r>
            <a:r>
              <a:rPr lang="en-US" sz="1800" kern="100" dirty="0" err="1">
                <a:effectLst/>
              </a:rPr>
              <a:t>dữ</a:t>
            </a:r>
            <a:r>
              <a:rPr lang="en-US" sz="1800" kern="100" dirty="0">
                <a:effectLst/>
              </a:rPr>
              <a:t> </a:t>
            </a:r>
            <a:r>
              <a:rPr lang="en-US" sz="1800" kern="100" dirty="0" err="1">
                <a:effectLst/>
              </a:rPr>
              <a:t>được</a:t>
            </a:r>
            <a:r>
              <a:rPr lang="en-US" sz="1800" kern="100" dirty="0">
                <a:effectLst/>
              </a:rPr>
              <a:t> </a:t>
            </a:r>
            <a:r>
              <a:rPr lang="en-US" sz="1800" kern="100" dirty="0" err="1">
                <a:effectLst/>
              </a:rPr>
              <a:t>tư</a:t>
            </a:r>
            <a:r>
              <a:rPr lang="en-US" sz="1800" kern="100" dirty="0">
                <a:effectLst/>
              </a:rPr>
              <a:t> </a:t>
            </a:r>
            <a:r>
              <a:rPr lang="en-US" sz="1800" kern="100" dirty="0" err="1">
                <a:effectLst/>
              </a:rPr>
              <a:t>tưởng</a:t>
            </a:r>
            <a:r>
              <a:rPr lang="en-US" sz="1800" kern="100" dirty="0">
                <a:effectLst/>
              </a:rPr>
              <a:t> </a:t>
            </a:r>
            <a:r>
              <a:rPr lang="en-US" sz="1800" kern="100" dirty="0" err="1">
                <a:effectLst/>
              </a:rPr>
              <a:t>chính</a:t>
            </a:r>
            <a:r>
              <a:rPr lang="en-US" sz="1800" kern="100" dirty="0">
                <a:effectLst/>
              </a:rPr>
              <a:t> </a:t>
            </a:r>
            <a:r>
              <a:rPr lang="en-US" sz="1800" kern="100" dirty="0" err="1">
                <a:effectLst/>
              </a:rPr>
              <a:t>của</a:t>
            </a:r>
            <a:r>
              <a:rPr lang="en-US" sz="1800" kern="100" dirty="0">
                <a:effectLst/>
              </a:rPr>
              <a:t> RNN </a:t>
            </a:r>
            <a:r>
              <a:rPr lang="en-US" sz="1800" kern="100" dirty="0" err="1">
                <a:effectLst/>
              </a:rPr>
              <a:t>là</a:t>
            </a:r>
            <a:r>
              <a:rPr lang="en-US" sz="1800" kern="100" dirty="0">
                <a:effectLst/>
              </a:rPr>
              <a:t> </a:t>
            </a:r>
            <a:r>
              <a:rPr lang="en-US" sz="1800" kern="100" dirty="0" err="1">
                <a:effectLst/>
              </a:rPr>
              <a:t>sự</a:t>
            </a:r>
            <a:r>
              <a:rPr lang="en-US" sz="1800" kern="100" dirty="0">
                <a:effectLst/>
              </a:rPr>
              <a:t> </a:t>
            </a:r>
            <a:r>
              <a:rPr lang="en-US" sz="1800" kern="100" dirty="0" err="1">
                <a:effectLst/>
              </a:rPr>
              <a:t>sao</a:t>
            </a:r>
            <a:r>
              <a:rPr lang="en-US" sz="1800" kern="100" dirty="0">
                <a:effectLst/>
              </a:rPr>
              <a:t> </a:t>
            </a:r>
            <a:r>
              <a:rPr lang="en-US" sz="1800" kern="100" dirty="0" err="1">
                <a:effectLst/>
              </a:rPr>
              <a:t>chép</a:t>
            </a:r>
            <a:r>
              <a:rPr lang="en-US" sz="1800" kern="100" dirty="0">
                <a:effectLst/>
              </a:rPr>
              <a:t> </a:t>
            </a:r>
            <a:r>
              <a:rPr lang="en-US" sz="1800" kern="100" dirty="0" err="1">
                <a:effectLst/>
              </a:rPr>
              <a:t>các</a:t>
            </a:r>
            <a:r>
              <a:rPr lang="en-US" sz="1800" kern="100" dirty="0">
                <a:effectLst/>
              </a:rPr>
              <a:t> </a:t>
            </a:r>
            <a:r>
              <a:rPr lang="en-US" sz="1800" kern="100" dirty="0" err="1">
                <a:effectLst/>
              </a:rPr>
              <a:t>kiến</a:t>
            </a:r>
            <a:r>
              <a:rPr lang="en-US" sz="1800" kern="100" dirty="0">
                <a:effectLst/>
              </a:rPr>
              <a:t> </a:t>
            </a:r>
            <a:r>
              <a:rPr lang="en-US" sz="1800" kern="100" dirty="0" err="1">
                <a:effectLst/>
              </a:rPr>
              <a:t>trúc</a:t>
            </a:r>
            <a:r>
              <a:rPr lang="en-US" sz="1800" kern="100" dirty="0">
                <a:effectLst/>
              </a:rPr>
              <a:t> </a:t>
            </a:r>
            <a:r>
              <a:rPr lang="en-US" sz="1800" kern="100" dirty="0" err="1">
                <a:effectLst/>
              </a:rPr>
              <a:t>theo</a:t>
            </a:r>
            <a:r>
              <a:rPr lang="en-US" sz="1800" kern="100" dirty="0">
                <a:effectLst/>
              </a:rPr>
              <a:t> </a:t>
            </a:r>
            <a:r>
              <a:rPr lang="en-US" sz="1800" kern="100" dirty="0" err="1">
                <a:effectLst/>
              </a:rPr>
              <a:t>dạng</a:t>
            </a:r>
            <a:r>
              <a:rPr lang="en-US" sz="1800" kern="100" dirty="0">
                <a:effectLst/>
              </a:rPr>
              <a:t> </a:t>
            </a:r>
            <a:r>
              <a:rPr lang="en-US" sz="1800" kern="100" dirty="0" err="1">
                <a:effectLst/>
              </a:rPr>
              <a:t>chuỗi</a:t>
            </a:r>
            <a:r>
              <a:rPr lang="en-US" sz="1800" kern="100" dirty="0">
                <a:effectLst/>
              </a:rPr>
              <a: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z="2000" smtClean="0"/>
              <a:pPr/>
              <a:t>8</a:t>
            </a:fld>
            <a:endParaRPr lang="en-US" sz="2000" dirty="0"/>
          </a:p>
        </p:txBody>
      </p:sp>
      <p:pic>
        <p:nvPicPr>
          <p:cNvPr id="5" name="Picture 4" descr="A screenshot of a computer&#10;&#10;Description automatically generated">
            <a:extLst>
              <a:ext uri="{FF2B5EF4-FFF2-40B4-BE49-F238E27FC236}">
                <a16:creationId xmlns:a16="http://schemas.microsoft.com/office/drawing/2014/main" id="{07C8317A-1D5E-A711-43C8-EC011D8D7E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55" y="3585993"/>
            <a:ext cx="6042323" cy="1674339"/>
          </a:xfrm>
          <a:prstGeom prst="rect">
            <a:avLst/>
          </a:prstGeom>
          <a:noFill/>
          <a:ln>
            <a:noFill/>
          </a:ln>
        </p:spPr>
      </p:pic>
      <p:pic>
        <p:nvPicPr>
          <p:cNvPr id="6" name="Picture 5" descr="A black arrow pointing to the left&#10;&#10;Description automatically generated">
            <a:extLst>
              <a:ext uri="{FF2B5EF4-FFF2-40B4-BE49-F238E27FC236}">
                <a16:creationId xmlns:a16="http://schemas.microsoft.com/office/drawing/2014/main" id="{E147FF38-9596-61BF-CAAC-80FD3ACD0A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87846" y="3919289"/>
            <a:ext cx="4746884" cy="1007745"/>
          </a:xfrm>
          <a:prstGeom prst="rect">
            <a:avLst/>
          </a:prstGeom>
          <a:noFill/>
          <a:ln>
            <a:noFill/>
          </a:ln>
        </p:spPr>
      </p:pic>
      <p:sp>
        <p:nvSpPr>
          <p:cNvPr id="7" name="Title 1">
            <a:extLst>
              <a:ext uri="{FF2B5EF4-FFF2-40B4-BE49-F238E27FC236}">
                <a16:creationId xmlns:a16="http://schemas.microsoft.com/office/drawing/2014/main" id="{D94CE30B-AEC6-98D5-8197-F7F1D53EF7BB}"/>
              </a:ext>
            </a:extLst>
          </p:cNvPr>
          <p:cNvSpPr txBox="1">
            <a:spLocks/>
          </p:cNvSpPr>
          <p:nvPr/>
        </p:nvSpPr>
        <p:spPr>
          <a:xfrm>
            <a:off x="385183" y="90921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dirty="0">
                <a:solidFill>
                  <a:schemeClr val="tx1"/>
                </a:solidFill>
              </a:rPr>
              <a:t>3.3 Long short-term memory</a:t>
            </a:r>
          </a:p>
        </p:txBody>
      </p:sp>
    </p:spTree>
    <p:extLst>
      <p:ext uri="{BB962C8B-B14F-4D97-AF65-F5344CB8AC3E}">
        <p14:creationId xmlns:p14="http://schemas.microsoft.com/office/powerpoint/2010/main" val="36551039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1403228"/>
            <a:ext cx="11514528" cy="4909124"/>
          </a:xfrm>
        </p:spPr>
        <p:txBody>
          <a:bodyPr/>
          <a:lstStyle/>
          <a:p>
            <a:r>
              <a:rPr lang="en-US" sz="1800" kern="100">
                <a:effectLst/>
              </a:rPr>
              <a:t>Ý </a:t>
            </a:r>
            <a:r>
              <a:rPr lang="en-US" sz="1800" kern="100" err="1">
                <a:effectLst/>
              </a:rPr>
              <a:t>tưởng</a:t>
            </a:r>
            <a:r>
              <a:rPr lang="en-US" sz="1800" kern="100">
                <a:effectLst/>
              </a:rPr>
              <a:t> </a:t>
            </a:r>
            <a:r>
              <a:rPr lang="en-US" sz="1800" kern="100" err="1">
                <a:effectLst/>
              </a:rPr>
              <a:t>chính</a:t>
            </a:r>
            <a:r>
              <a:rPr lang="en-US" sz="1800" kern="100">
                <a:effectLst/>
              </a:rPr>
              <a:t> </a:t>
            </a:r>
            <a:r>
              <a:rPr lang="en-US" sz="1800" kern="100" err="1">
                <a:effectLst/>
              </a:rPr>
              <a:t>của</a:t>
            </a:r>
            <a:r>
              <a:rPr lang="en-US" sz="1800" kern="100">
                <a:effectLst/>
              </a:rPr>
              <a:t> LSTM </a:t>
            </a:r>
            <a:r>
              <a:rPr lang="en-US" sz="1800" kern="100" err="1">
                <a:effectLst/>
              </a:rPr>
              <a:t>là</a:t>
            </a:r>
            <a:r>
              <a:rPr lang="en-US" sz="1800" kern="100">
                <a:effectLst/>
              </a:rPr>
              <a:t> </a:t>
            </a:r>
            <a:r>
              <a:rPr lang="en-US" sz="1800" kern="100" err="1">
                <a:effectLst/>
              </a:rPr>
              <a:t>thành</a:t>
            </a:r>
            <a:r>
              <a:rPr lang="en-US" sz="1800" kern="100">
                <a:effectLst/>
              </a:rPr>
              <a:t> </a:t>
            </a:r>
            <a:r>
              <a:rPr lang="en-US" sz="1800" kern="100" err="1">
                <a:effectLst/>
              </a:rPr>
              <a:t>phần</a:t>
            </a:r>
            <a:r>
              <a:rPr lang="en-US" sz="1800" kern="100">
                <a:effectLst/>
              </a:rPr>
              <a:t> ô </a:t>
            </a:r>
            <a:r>
              <a:rPr lang="en-US" sz="1800" kern="100" err="1">
                <a:effectLst/>
              </a:rPr>
              <a:t>trạng</a:t>
            </a:r>
            <a:r>
              <a:rPr lang="en-US" sz="1800" kern="100">
                <a:effectLst/>
              </a:rPr>
              <a:t> </a:t>
            </a:r>
            <a:r>
              <a:rPr lang="en-US" sz="1800" kern="100" err="1">
                <a:effectLst/>
              </a:rPr>
              <a:t>thái</a:t>
            </a:r>
            <a:r>
              <a:rPr lang="en-US" sz="1800" kern="100">
                <a:effectLst/>
              </a:rPr>
              <a:t> (cell state) </a:t>
            </a:r>
            <a:r>
              <a:rPr lang="en-US" sz="1800" kern="100" err="1">
                <a:effectLst/>
              </a:rPr>
              <a:t>được</a:t>
            </a:r>
            <a:r>
              <a:rPr lang="en-US" sz="1800" kern="100">
                <a:effectLst/>
              </a:rPr>
              <a:t> </a:t>
            </a:r>
            <a:r>
              <a:rPr lang="en-US" sz="1800" kern="100" err="1">
                <a:effectLst/>
              </a:rPr>
              <a:t>thể</a:t>
            </a:r>
            <a:r>
              <a:rPr lang="en-US" sz="1800" kern="100">
                <a:effectLst/>
              </a:rPr>
              <a:t> </a:t>
            </a:r>
            <a:r>
              <a:rPr lang="en-US" sz="1800" kern="100" err="1">
                <a:effectLst/>
              </a:rPr>
              <a:t>hiện</a:t>
            </a:r>
            <a:r>
              <a:rPr lang="en-US" sz="1800" kern="100">
                <a:effectLst/>
              </a:rPr>
              <a:t> qua </a:t>
            </a:r>
            <a:r>
              <a:rPr lang="en-US" sz="1800" kern="100" err="1">
                <a:effectLst/>
              </a:rPr>
              <a:t>đường</a:t>
            </a:r>
            <a:r>
              <a:rPr lang="en-US" sz="1800" kern="100">
                <a:effectLst/>
              </a:rPr>
              <a:t> </a:t>
            </a:r>
            <a:r>
              <a:rPr lang="en-US" sz="1800" kern="100" err="1">
                <a:effectLst/>
              </a:rPr>
              <a:t>chạy</a:t>
            </a:r>
            <a:r>
              <a:rPr lang="en-US" sz="1800" kern="100">
                <a:effectLst/>
              </a:rPr>
              <a:t> </a:t>
            </a:r>
            <a:r>
              <a:rPr lang="en-US" sz="1800" kern="100" err="1">
                <a:effectLst/>
              </a:rPr>
              <a:t>ngang</a:t>
            </a:r>
            <a:r>
              <a:rPr lang="en-US" sz="1800" kern="100">
                <a:effectLst/>
              </a:rPr>
              <a:t> qua </a:t>
            </a:r>
            <a:r>
              <a:rPr lang="en-US" sz="1800" kern="100" err="1">
                <a:effectLst/>
              </a:rPr>
              <a:t>đỉnh</a:t>
            </a:r>
            <a:r>
              <a:rPr lang="en-US" sz="1800" kern="100">
                <a:effectLst/>
              </a:rPr>
              <a:t> </a:t>
            </a:r>
            <a:r>
              <a:rPr lang="en-US" sz="1800" kern="100" err="1">
                <a:effectLst/>
              </a:rPr>
              <a:t>đồ</a:t>
            </a:r>
            <a:r>
              <a:rPr lang="en-US" sz="1800" kern="100">
                <a:effectLst/>
              </a:rPr>
              <a:t> </a:t>
            </a:r>
            <a:r>
              <a:rPr lang="en-US" sz="1800" kern="100" err="1">
                <a:effectLst/>
              </a:rPr>
              <a:t>thị</a:t>
            </a:r>
            <a:r>
              <a:rPr lang="en-US" sz="1800" kern="100">
                <a:effectLst/>
              </a:rPr>
              <a:t> </a:t>
            </a:r>
            <a:r>
              <a:rPr lang="en-US" sz="1800" kern="100" err="1">
                <a:effectLst/>
              </a:rPr>
              <a:t>như</a:t>
            </a:r>
            <a:r>
              <a:rPr lang="en-US" sz="1800" kern="100">
                <a:effectLst/>
              </a:rPr>
              <a:t> </a:t>
            </a:r>
            <a:r>
              <a:rPr lang="en-US" sz="1800" kern="100" err="1">
                <a:effectLst/>
              </a:rPr>
              <a:t>hình</a:t>
            </a:r>
            <a:r>
              <a:rPr lang="en-US" sz="1800" kern="100">
                <a:effectLst/>
              </a:rPr>
              <a:t> </a:t>
            </a:r>
            <a:r>
              <a:rPr lang="en-US" sz="1800" kern="100" err="1">
                <a:effectLst/>
              </a:rPr>
              <a:t>vẽ</a:t>
            </a:r>
            <a:r>
              <a:rPr lang="en-US" sz="1800" kern="100">
                <a:effectLst/>
              </a:rPr>
              <a:t> </a:t>
            </a:r>
            <a:r>
              <a:rPr lang="en-US" sz="1800" kern="100" err="1">
                <a:effectLst/>
              </a:rPr>
              <a:t>bên</a:t>
            </a:r>
            <a:r>
              <a:rPr lang="en-US" sz="1800" kern="100">
                <a:effectLst/>
              </a:rPr>
              <a:t> </a:t>
            </a:r>
            <a:r>
              <a:rPr lang="en-US" sz="1800" kern="100" err="1">
                <a:effectLst/>
              </a:rPr>
              <a:t>dưới</a:t>
            </a:r>
            <a:r>
              <a:rPr lang="en-US" sz="1800" kern="100">
                <a:effectLst/>
              </a:rPr>
              <a:t>:</a:t>
            </a:r>
          </a:p>
          <a:p>
            <a:pPr marL="0" indent="0">
              <a:buNone/>
            </a:pPr>
            <a:endParaRPr lang="en-US" sz="1800" kern="100">
              <a:effectLst/>
            </a:endParaRPr>
          </a:p>
          <a:p>
            <a:endParaRPr lang="en-US" sz="1800" kern="100">
              <a:effectLst/>
            </a:endParaRPr>
          </a:p>
          <a:p>
            <a:pPr marL="0" indent="0">
              <a:buNone/>
            </a:pPr>
            <a:endParaRPr lang="en-US" sz="240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9</a:t>
            </a:fld>
            <a:endParaRPr lang="en-US" dirty="0"/>
          </a:p>
        </p:txBody>
      </p:sp>
      <p:pic>
        <p:nvPicPr>
          <p:cNvPr id="5" name="Picture 4">
            <a:extLst>
              <a:ext uri="{FF2B5EF4-FFF2-40B4-BE49-F238E27FC236}">
                <a16:creationId xmlns:a16="http://schemas.microsoft.com/office/drawing/2014/main" id="{2CEF5575-F0DE-4EA0-D011-A7EC5B1F2F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8882" y="2524203"/>
            <a:ext cx="4723819" cy="3058703"/>
          </a:xfrm>
          <a:prstGeom prst="rect">
            <a:avLst/>
          </a:prstGeom>
          <a:noFill/>
        </p:spPr>
      </p:pic>
      <p:sp>
        <p:nvSpPr>
          <p:cNvPr id="7" name="TextBox 6">
            <a:extLst>
              <a:ext uri="{FF2B5EF4-FFF2-40B4-BE49-F238E27FC236}">
                <a16:creationId xmlns:a16="http://schemas.microsoft.com/office/drawing/2014/main" id="{E1664ABB-F5A5-D21B-D960-922A2E258FBF}"/>
              </a:ext>
            </a:extLst>
          </p:cNvPr>
          <p:cNvSpPr txBox="1"/>
          <p:nvPr/>
        </p:nvSpPr>
        <p:spPr>
          <a:xfrm>
            <a:off x="6331993" y="2000363"/>
            <a:ext cx="5521271" cy="410638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err="1">
                <a:latin typeface="Lato" panose="020F0502020204030203" pitchFamily="34" charset="0"/>
                <a:ea typeface="Lato" panose="020F0502020204030203" pitchFamily="34" charset="0"/>
                <a:cs typeface="Lato" panose="020F0502020204030203" pitchFamily="34" charset="0"/>
              </a:rPr>
              <a:t>Đầu</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tiên</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sử</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dụng</a:t>
            </a:r>
            <a:r>
              <a:rPr lang="vi-VN" sz="1600" dirty="0">
                <a:latin typeface="Lato" panose="020F0502020204030203" pitchFamily="34" charset="0"/>
                <a:ea typeface="Lato" panose="020F0502020204030203" pitchFamily="34" charset="0"/>
                <a:cs typeface="Lato" panose="020F0502020204030203" pitchFamily="34" charset="0"/>
              </a:rPr>
              <a:t> forget gate layer</a:t>
            </a:r>
            <a:r>
              <a:rPr lang="en-US" sz="1600" dirty="0">
                <a:latin typeface="Lato" panose="020F0502020204030203" pitchFamily="34" charset="0"/>
                <a:ea typeface="Lato" panose="020F0502020204030203" pitchFamily="34" charset="0"/>
                <a:cs typeface="Lato" panose="020F0502020204030203" pitchFamily="34" charset="0"/>
              </a:rPr>
              <a:t> </a:t>
            </a:r>
            <a:r>
              <a:rPr lang="vi-VN" sz="1600" dirty="0">
                <a:latin typeface="Lato" panose="020F0502020204030203" pitchFamily="34" charset="0"/>
                <a:ea typeface="Lato" panose="020F0502020204030203" pitchFamily="34" charset="0"/>
                <a:cs typeface="Lato" panose="020F0502020204030203" pitchFamily="34" charset="0"/>
              </a:rPr>
              <a:t>để quyết định thông tin nào sẽ được giữ lại hay bỏ qua từ ô trạng thái (cell state) trước đó (Ct-1).</a:t>
            </a:r>
            <a:endParaRPr lang="en-US" sz="1600" dirty="0">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Font typeface="Arial" panose="020B0604020202020204" pitchFamily="34" charset="0"/>
              <a:buChar char="•"/>
            </a:pPr>
            <a:r>
              <a:rPr lang="vi-VN" sz="1600" dirty="0">
                <a:latin typeface="Lato" panose="020F0502020204030203" pitchFamily="34" charset="0"/>
                <a:ea typeface="Lato" panose="020F0502020204030203" pitchFamily="34" charset="0"/>
                <a:cs typeface="Lato" panose="020F0502020204030203" pitchFamily="34" charset="0"/>
              </a:rPr>
              <a:t>Bước tiếp theo là xác định loại thông tin nào sẽ được lưu trữ trong ô trạng thái mới. Quá trình này gồm hai phần:</a:t>
            </a:r>
            <a:r>
              <a:rPr lang="en-US" sz="1600" dirty="0">
                <a:latin typeface="Lato" panose="020F0502020204030203" pitchFamily="34" charset="0"/>
                <a:ea typeface="Lato" panose="020F0502020204030203" pitchFamily="34" charset="0"/>
                <a:cs typeface="Lato" panose="020F0502020204030203" pitchFamily="34" charset="0"/>
              </a:rPr>
              <a:t> </a:t>
            </a:r>
            <a:r>
              <a:rPr lang="vi-VN" sz="1600" dirty="0">
                <a:latin typeface="Lato" panose="020F0502020204030203" pitchFamily="34" charset="0"/>
                <a:ea typeface="Lato" panose="020F0502020204030203" pitchFamily="34" charset="0"/>
                <a:cs typeface="Lato" panose="020F0502020204030203" pitchFamily="34" charset="0"/>
              </a:rPr>
              <a:t>Tầng input gate layer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và</a:t>
            </a:r>
            <a:r>
              <a:rPr lang="en-US" sz="1600" dirty="0">
                <a:latin typeface="Lato" panose="020F0502020204030203" pitchFamily="34" charset="0"/>
                <a:ea typeface="Lato" panose="020F0502020204030203" pitchFamily="34" charset="0"/>
                <a:cs typeface="Lato" panose="020F0502020204030203" pitchFamily="34" charset="0"/>
              </a:rPr>
              <a:t> </a:t>
            </a:r>
            <a:r>
              <a:rPr lang="vi-VN" sz="1600" dirty="0">
                <a:latin typeface="Lato" panose="020F0502020204030203" pitchFamily="34" charset="0"/>
                <a:ea typeface="Lato" panose="020F0502020204030203" pitchFamily="34" charset="0"/>
                <a:cs typeface="Lato" panose="020F0502020204030203" pitchFamily="34" charset="0"/>
              </a:rPr>
              <a:t>Tầng tanh tạo ra một véc tơ của các giá trị trạng thái mới Ct’.</a:t>
            </a:r>
          </a:p>
          <a:p>
            <a:pPr marL="285750" indent="-285750">
              <a:lnSpc>
                <a:spcPct val="150000"/>
              </a:lnSpc>
              <a:buFont typeface="Arial" panose="020B0604020202020204" pitchFamily="34" charset="0"/>
              <a:buChar char="•"/>
            </a:pPr>
            <a:r>
              <a:rPr lang="vi-VN" sz="1600" dirty="0">
                <a:latin typeface="Lato" panose="020F0502020204030203" pitchFamily="34" charset="0"/>
                <a:ea typeface="Lato" panose="020F0502020204030203" pitchFamily="34" charset="0"/>
                <a:cs typeface="Lato" panose="020F0502020204030203" pitchFamily="34" charset="0"/>
              </a:rPr>
              <a:t>Kết hợp kết quả của hai tầng này để cập nhật ô trạng thái mới Ct từ Ct-1. Ta nhân Ct-1 với ft để quên thông tin không cần thiết, sau đó cộng thêm giá trị mới được tính toán từ it * Ct’.</a:t>
            </a:r>
            <a:endParaRPr lang="en-US" sz="1600" dirty="0">
              <a:latin typeface="Lato" panose="020F0502020204030203" pitchFamily="34" charset="0"/>
              <a:ea typeface="Lato" panose="020F0502020204030203" pitchFamily="34" charset="0"/>
              <a:cs typeface="Lato" panose="020F0502020204030203" pitchFamily="34" charset="0"/>
            </a:endParaRPr>
          </a:p>
        </p:txBody>
      </p:sp>
      <p:sp>
        <p:nvSpPr>
          <p:cNvPr id="6" name="Title 1">
            <a:extLst>
              <a:ext uri="{FF2B5EF4-FFF2-40B4-BE49-F238E27FC236}">
                <a16:creationId xmlns:a16="http://schemas.microsoft.com/office/drawing/2014/main" id="{A2EFCA7A-E3BD-782D-EADD-5A9289938B6D}"/>
              </a:ext>
            </a:extLst>
          </p:cNvPr>
          <p:cNvSpPr txBox="1">
            <a:spLocks/>
          </p:cNvSpPr>
          <p:nvPr/>
        </p:nvSpPr>
        <p:spPr>
          <a:xfrm>
            <a:off x="385183" y="909219"/>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dirty="0">
                <a:solidFill>
                  <a:schemeClr val="tx1"/>
                </a:solidFill>
              </a:rPr>
              <a:t>3.3 Long short-term memory</a:t>
            </a:r>
          </a:p>
        </p:txBody>
      </p:sp>
      <p:sp>
        <p:nvSpPr>
          <p:cNvPr id="10" name="Title 1">
            <a:extLst>
              <a:ext uri="{FF2B5EF4-FFF2-40B4-BE49-F238E27FC236}">
                <a16:creationId xmlns:a16="http://schemas.microsoft.com/office/drawing/2014/main" id="{5984467F-5E97-B636-2CD4-1667555410A9}"/>
              </a:ext>
            </a:extLst>
          </p:cNvPr>
          <p:cNvSpPr txBox="1">
            <a:spLocks/>
          </p:cNvSpPr>
          <p:nvPr/>
        </p:nvSpPr>
        <p:spPr>
          <a:xfrm>
            <a:off x="261546" y="98901"/>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3. Lý thuyết</a:t>
            </a:r>
            <a:endParaRPr lang="en-US" dirty="0"/>
          </a:p>
        </p:txBody>
      </p:sp>
    </p:spTree>
    <p:extLst>
      <p:ext uri="{BB962C8B-B14F-4D97-AF65-F5344CB8AC3E}">
        <p14:creationId xmlns:p14="http://schemas.microsoft.com/office/powerpoint/2010/main" val="259311539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773FF38A089F44BE7FADAA28EC996D" ma:contentTypeVersion="17" ma:contentTypeDescription="Create a new document." ma:contentTypeScope="" ma:versionID="bc6f0ea740da22467b3a746922c7604f">
  <xsd:schema xmlns:xsd="http://www.w3.org/2001/XMLSchema" xmlns:xs="http://www.w3.org/2001/XMLSchema" xmlns:p="http://schemas.microsoft.com/office/2006/metadata/properties" xmlns:ns3="da12c5f5-2843-4c2f-ab80-6a4d997216aa" xmlns:ns4="919baaed-1249-4278-adbf-f1c2df694279" targetNamespace="http://schemas.microsoft.com/office/2006/metadata/properties" ma:root="true" ma:fieldsID="eded2f722062e32d2c0e7a702e634678" ns3:_="" ns4:_="">
    <xsd:import namespace="da12c5f5-2843-4c2f-ab80-6a4d997216aa"/>
    <xsd:import namespace="919baaed-1249-4278-adbf-f1c2df69427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LengthInSeconds"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_activity" minOccurs="0"/>
                <xsd:element ref="ns3:MediaServiceObjectDetectorVersions" minOccurs="0"/>
                <xsd:element ref="ns3:MediaServiceOCR"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12c5f5-2843-4c2f-ab80-6a4d99721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19baaed-1249-4278-adbf-f1c2df69427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a12c5f5-2843-4c2f-ab80-6a4d997216aa" xsi:nil="true"/>
  </documentManagement>
</p:properties>
</file>

<file path=customXml/itemProps1.xml><?xml version="1.0" encoding="utf-8"?>
<ds:datastoreItem xmlns:ds="http://schemas.openxmlformats.org/officeDocument/2006/customXml" ds:itemID="{A9711CE1-3438-4623-87F7-72D0FD7CAC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12c5f5-2843-4c2f-ab80-6a4d997216aa"/>
    <ds:schemaRef ds:uri="919baaed-1249-4278-adbf-f1c2df6942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E9A03-477A-4738-B8BD-2077DF07D2CA}">
  <ds:schemaRefs>
    <ds:schemaRef ds:uri="http://schemas.microsoft.com/sharepoint/v3/contenttype/forms"/>
  </ds:schemaRefs>
</ds:datastoreItem>
</file>

<file path=customXml/itemProps3.xml><?xml version="1.0" encoding="utf-8"?>
<ds:datastoreItem xmlns:ds="http://schemas.openxmlformats.org/officeDocument/2006/customXml" ds:itemID="{FD2D434E-7128-4532-A3AE-DAAB4CC42055}">
  <ds:schemaRefs>
    <ds:schemaRef ds:uri="http://purl.org/dc/elements/1.1/"/>
    <ds:schemaRef ds:uri="919baaed-1249-4278-adbf-f1c2df694279"/>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da12c5f5-2843-4c2f-ab80-6a4d997216a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235</TotalTime>
  <Words>1666</Words>
  <Application>Microsoft Office PowerPoint</Application>
  <PresentationFormat>Widescreen</PresentationFormat>
  <Paragraphs>84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Lato</vt:lpstr>
      <vt:lpstr>Symbol</vt:lpstr>
      <vt:lpstr>Office Theme</vt:lpstr>
      <vt:lpstr>PowerPoint Presentation</vt:lpstr>
      <vt:lpstr>PowerPoint Presentation</vt:lpstr>
      <vt:lpstr>1. Lời nói đầu và lý do chọn đề tài </vt:lpstr>
      <vt:lpstr>2. Mô tả bài toán </vt:lpstr>
      <vt:lpstr>3.2.2 Mạng Long short-term memory (LSTM)</vt:lpstr>
      <vt:lpstr>3. Lý thuyết</vt:lpstr>
      <vt:lpstr>3. Lý thuyết</vt:lpstr>
      <vt:lpstr>3. Lý thuyết</vt:lpstr>
      <vt:lpstr>PowerPoint Presentation</vt:lpstr>
      <vt:lpstr>4. Dữ liệu</vt:lpstr>
      <vt:lpstr>4. Dữ liệu</vt:lpstr>
      <vt:lpstr>5. Mô hình đề xuất </vt:lpstr>
      <vt:lpstr>5. Mô hình đề xuất </vt:lpstr>
      <vt:lpstr>6. Kết quả</vt:lpstr>
      <vt:lpstr>6. Kết quả</vt:lpstr>
      <vt:lpstr>7. 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Phan Trong Cuong 20215538</cp:lastModifiedBy>
  <cp:revision>15</cp:revision>
  <dcterms:created xsi:type="dcterms:W3CDTF">2021-05-28T04:32:29Z</dcterms:created>
  <dcterms:modified xsi:type="dcterms:W3CDTF">2024-06-03T04:20:12Z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0x0101005E773FF38A089F44BE7FADAA28EC996D</vt:lpwstr>
  </property>
</Properties>
</file>